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81" r:id="rId4"/>
    <p:sldId id="267" r:id="rId5"/>
    <p:sldId id="272" r:id="rId6"/>
    <p:sldId id="270" r:id="rId7"/>
    <p:sldId id="273" r:id="rId8"/>
    <p:sldId id="271" r:id="rId9"/>
    <p:sldId id="274" r:id="rId10"/>
    <p:sldId id="269" r:id="rId11"/>
    <p:sldId id="275" r:id="rId12"/>
    <p:sldId id="276" r:id="rId13"/>
    <p:sldId id="268" r:id="rId14"/>
    <p:sldId id="277" r:id="rId15"/>
    <p:sldId id="278" r:id="rId16"/>
    <p:sldId id="266" r:id="rId17"/>
    <p:sldId id="279" r:id="rId18"/>
    <p:sldId id="280" r:id="rId19"/>
    <p:sldId id="260" r:id="rId20"/>
    <p:sldId id="283" r:id="rId21"/>
    <p:sldId id="265" r:id="rId22"/>
    <p:sldId id="293" r:id="rId23"/>
    <p:sldId id="258" r:id="rId24"/>
    <p:sldId id="284" r:id="rId25"/>
    <p:sldId id="259" r:id="rId26"/>
    <p:sldId id="264" r:id="rId27"/>
    <p:sldId id="261" r:id="rId28"/>
    <p:sldId id="294" r:id="rId29"/>
    <p:sldId id="282" r:id="rId30"/>
    <p:sldId id="292" r:id="rId31"/>
    <p:sldId id="285" r:id="rId32"/>
    <p:sldId id="286" r:id="rId33"/>
    <p:sldId id="295" r:id="rId34"/>
    <p:sldId id="287" r:id="rId35"/>
    <p:sldId id="288" r:id="rId36"/>
    <p:sldId id="289" r:id="rId37"/>
    <p:sldId id="297" r:id="rId38"/>
    <p:sldId id="290" r:id="rId39"/>
    <p:sldId id="263" r:id="rId40"/>
  </p:sldIdLst>
  <p:sldSz cx="9144000" cy="5143500" type="screen16x9"/>
  <p:notesSz cx="6888163" cy="100187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7" d="100"/>
          <a:sy n="15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3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7873A-B254-6719-B395-B4423317A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A458C-E098-702B-0C38-CB677546F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7282FF-62E5-DC93-2192-A37CC3CD3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FF2B9-2450-4536-CE41-061DF15E9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3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89A90-D8AE-BDBF-AA74-97CB94912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097BE-E1E8-6BC0-AFE3-890DCAE6F0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894A6B-AFC9-4DB5-069F-4CAC6B4CD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1A60A-865C-9E0B-6463-45373BA9A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5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6F699-D7E5-C8C4-8F5E-4EB90040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7DDBB-F079-2E4A-1901-40F1BC517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45BC6-9CFC-D7D4-771A-825A54AEA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EB069-0DC5-2B45-EC2B-D4671AFED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1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E37F5-D391-0CB7-99CD-3EBC7D926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212A1-D48B-EC05-60D4-F00E8A552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5A8042-6942-B28B-BE31-25A15BBA0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E6805-4983-427B-6D2D-9D40B3C37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2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9718C-07C0-0576-FB86-9DDA8AD08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D22A3F-EA90-0018-AC22-08FA37F28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AF0D1-76F7-9FA9-72CD-BD54C1E9D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6AFFC-2371-2E82-2F93-724440160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3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E3BAF-4E53-35C8-9747-2889A5845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E790D-D079-643E-F655-5025FF124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1534A-177B-1035-F638-2E96D0387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E2044-84E7-A3CD-FD06-D7883A229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7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1AB57-88B7-B39D-5A85-B187EFCE7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1603F-74E2-E54F-DC4A-2C4434DBA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C6A76-6F8E-5FDB-DD17-83DAB6279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852A-DB69-0578-38A1-96A793C3D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9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BC73-9AF6-F823-56E7-0E735A30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E421E2-F52F-23FE-B0EF-C3647CB35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C051A-CCA7-9233-B383-87854ABFE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59A47-8C1D-CCE1-F814-1BF277FE56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16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69A3-EFC9-AE50-9791-A9A829D2A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4ECED-6A02-6AC3-72DF-23489186C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DCF5A-8377-233B-093C-032ED4048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116E6-E675-B731-6C34-D668820CD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2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EE6A6-8E48-61EF-A4BE-A2473BA7A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D228E4-724F-161B-F8AF-42F4047EC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C29F50-28C5-9092-4B43-92953DF9E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4294-C637-48EF-A9C5-6E890824A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94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B54D1-BF07-8D0A-A9E5-E950E6469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3566F1-18C6-C1E0-C58D-C48BB73452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CC973E-072B-A2C1-2152-9BE60B0CF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C0008-512A-84D2-032F-B0227D555A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9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9CB7A-C6D5-0AC7-ACEE-1178C6F6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B2253-3786-6C01-CA6D-D4599EE9C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6D6AF6-917E-24D2-E413-523BCB127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86462-B2DA-7F23-70A8-7AB9F13C7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4DB4-0C35-219C-C010-2BFD6D0E1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289513-88D0-C993-FB49-E492C7DB9D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3AF04-9482-7946-BA29-AFCA01AFE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2AFAB-7C39-4CBC-F919-BBBA640D2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46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23958-F7D6-8C07-8D6F-BD0FC988B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52E40C-3A1D-D13A-ED1F-1CEEE8985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A69493-5601-C837-550F-CD0CB640E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9BA80-C91E-0FF7-EC32-6B2D78E589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8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B962C-5024-6AEC-8CDB-292998BB1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6C740-2593-2066-3BC0-CCD31A239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C1C61-B53C-24D4-9933-B67600F93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F2766-8F97-0D0C-E076-FEF3DBBA8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7F98-B518-9504-0F3D-712EACDE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EF3DD6-4277-E802-5D12-04FB68D51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B58E71-7800-A611-A73A-6C3AC58C5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62A2B-A59C-A9B9-5C09-D201601D8C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8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023C3-4C43-88CC-CB84-6AB169369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86BCA-AE83-7C2F-69A8-936CEE5A3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CECE8-0357-1E48-6873-5810EE5CE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1B855-200F-83BA-CE16-458B2CFFA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1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3BF4F-7B53-CDB1-0845-A2AD3A35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EE47DA-94C0-2F4F-ED47-D76AD279C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672415-41AB-9A75-3A07-647380672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83492-6B18-CB7A-8EE1-DBC349E2A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4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3103-906B-DD28-7EB5-FD5694D12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9B99F-14AC-4187-B5E8-2ADE93E36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F6F69-A49A-ECF8-2FBE-B75A38CE0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A3CBB-2F9E-9F5E-49C0-75122BA4C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8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041DF-A3F5-1E75-4102-A582E340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38064-F92C-0CA9-8787-05DEE1903D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B9AAD3-897B-5A8B-5F80-AB5B4A119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108201" tIns="54100" rIns="108201" bIns="541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2C463-F27F-7673-77CB-FD4AFF82D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108201" tIns="54100" rIns="108201" bIns="54100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chatgp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3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00B4C8"/>
          </a:solidFill>
          <a:ln w="12700">
            <a:solidFill>
              <a:srgbClr val="00B4C8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73152"/>
            <a:ext cx="457200" cy="5070348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57" y="304800"/>
            <a:ext cx="2103120" cy="21031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0080" y="640080"/>
            <a:ext cx="57607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Kako </a:t>
            </a:r>
            <a:r>
              <a:rPr lang="en-US" sz="3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</a:t>
            </a: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lahko</a:t>
            </a: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ChatGPT </a:t>
            </a:r>
            <a:r>
              <a:rPr lang="en-US" sz="3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pomaga</a:t>
            </a: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v </a:t>
            </a:r>
            <a:r>
              <a:rPr lang="en-US" sz="3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vsakdanjem</a:t>
            </a:r>
            <a:r>
              <a:rPr lang="en-US" sz="3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življenju</a:t>
            </a:r>
            <a:endParaRPr lang="en-US" sz="3800" dirty="0"/>
          </a:p>
        </p:txBody>
      </p:sp>
      <p:sp>
        <p:nvSpPr>
          <p:cNvPr id="6" name="Text 3"/>
          <p:cNvSpPr/>
          <p:nvPr/>
        </p:nvSpPr>
        <p:spPr>
          <a:xfrm>
            <a:off x="640080" y="2011680"/>
            <a:ext cx="5760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00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Delavnica za </a:t>
            </a:r>
            <a:r>
              <a:rPr lang="sl-SI" sz="2000" dirty="0">
                <a:solidFill>
                  <a:srgbClr val="00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</a:t>
            </a:r>
            <a:r>
              <a:rPr lang="en-US" sz="2000" dirty="0" err="1">
                <a:solidFill>
                  <a:srgbClr val="00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ruštvo</a:t>
            </a:r>
            <a:r>
              <a:rPr lang="en-US" sz="2000" dirty="0">
                <a:solidFill>
                  <a:srgbClr val="00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000" dirty="0" err="1">
                <a:solidFill>
                  <a:srgbClr val="00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diabetikov</a:t>
            </a:r>
            <a:r>
              <a:rPr lang="sl-SI" sz="2000" dirty="0">
                <a:solidFill>
                  <a:srgbClr val="00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Jesenice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40080" y="2377440"/>
            <a:ext cx="53035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1500" dirty="0">
                <a:solidFill>
                  <a:srgbClr val="A0C8C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Mojca Konobelj, maj 2026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640080" y="3474720"/>
            <a:ext cx="2560320" cy="1280160"/>
          </a:xfrm>
          <a:prstGeom prst="rect">
            <a:avLst/>
          </a:prstGeom>
          <a:solidFill>
            <a:srgbClr val="028090">
              <a:alpha val="60000"/>
            </a:srgbClr>
          </a:solidFill>
          <a:ln w="12700">
            <a:solidFill>
              <a:srgbClr val="00B4C8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3566160"/>
            <a:ext cx="457200" cy="4572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31520" y="40690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Brez programiranja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3474720" y="3474720"/>
            <a:ext cx="2560320" cy="1280160"/>
          </a:xfrm>
          <a:prstGeom prst="rect">
            <a:avLst/>
          </a:prstGeom>
          <a:solidFill>
            <a:srgbClr val="028090">
              <a:alpha val="60000"/>
            </a:srgbClr>
          </a:solidFill>
          <a:ln w="12700">
            <a:solidFill>
              <a:srgbClr val="00B4C8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880" y="3566160"/>
            <a:ext cx="457200" cy="45720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566160" y="40690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 vsakogar</a:t>
            </a:r>
            <a:endParaRPr lang="en-US" sz="1300" dirty="0"/>
          </a:p>
        </p:txBody>
      </p:sp>
      <p:sp>
        <p:nvSpPr>
          <p:cNvPr id="14" name="Shape 9"/>
          <p:cNvSpPr/>
          <p:nvPr/>
        </p:nvSpPr>
        <p:spPr>
          <a:xfrm>
            <a:off x="6309360" y="3474720"/>
            <a:ext cx="2560320" cy="1280160"/>
          </a:xfrm>
          <a:prstGeom prst="rect">
            <a:avLst/>
          </a:prstGeom>
          <a:solidFill>
            <a:srgbClr val="028090">
              <a:alpha val="60000"/>
            </a:srgbClr>
          </a:solidFill>
          <a:ln w="12700">
            <a:solidFill>
              <a:srgbClr val="00B4C8"/>
            </a:solidFill>
            <a:prstDash val="solid"/>
          </a:ln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520" y="3566160"/>
            <a:ext cx="457200" cy="45720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400800" y="4069080"/>
            <a:ext cx="23774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Koristno &amp; varno</a:t>
            </a:r>
            <a:endParaRPr lang="en-US" sz="1300" dirty="0"/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F185D826-4DC8-C994-9F58-91881C6B7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 trans="100000" size="93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0702" y="2628158"/>
            <a:ext cx="794833" cy="572242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38538D97-7139-E3CC-85BA-640A3AED34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9980" y="2255520"/>
            <a:ext cx="676275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82FEE3-60F4-A5F0-3E49-3A47EFBE8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9EC8959-4DB9-F57B-58E8-8806950462F7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3721E1C-6757-BAD9-D810-E60E40FD90DC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endParaRPr lang="en-US" sz="2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41AE951C-46CB-6A1C-E781-43C74F94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188720"/>
            <a:ext cx="1463040" cy="146304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A48FB2EA-F429-7D56-22FD-3AAF8F30DFD4}"/>
              </a:ext>
            </a:extLst>
          </p:cNvPr>
          <p:cNvSpPr/>
          <p:nvPr/>
        </p:nvSpPr>
        <p:spPr>
          <a:xfrm>
            <a:off x="27432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714E75CE-9185-2DAA-C9E8-FE92B6B5BF01}"/>
              </a:ext>
            </a:extLst>
          </p:cNvPr>
          <p:cNvSpPr/>
          <p:nvPr/>
        </p:nvSpPr>
        <p:spPr>
          <a:xfrm>
            <a:off x="27432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6A1FF271-7884-5CAA-49C5-2B4F5A9E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1271016"/>
            <a:ext cx="256032" cy="256032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EBC020F8-C052-0937-0A42-BFFE70CF265A}"/>
              </a:ext>
            </a:extLst>
          </p:cNvPr>
          <p:cNvSpPr/>
          <p:nvPr/>
        </p:nvSpPr>
        <p:spPr>
          <a:xfrm>
            <a:off x="68580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Razloži</a:t>
            </a:r>
            <a:endParaRPr lang="en-US" sz="13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1A6F8225-A949-DD86-F101-5F83972C551F}"/>
              </a:ext>
            </a:extLst>
          </p:cNvPr>
          <p:cNvSpPr/>
          <p:nvPr/>
        </p:nvSpPr>
        <p:spPr>
          <a:xfrm>
            <a:off x="36576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Zapletene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</a:t>
            </a: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preprosto</a:t>
            </a:r>
            <a:endParaRPr lang="sl-SI" sz="13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EA046778-4453-A3E0-3964-E7F14E6E72DD}"/>
              </a:ext>
            </a:extLst>
          </p:cNvPr>
          <p:cNvSpPr/>
          <p:nvPr/>
        </p:nvSpPr>
        <p:spPr>
          <a:xfrm>
            <a:off x="315468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D4AA385F-3DB5-11B3-96A5-6672BA7601A2}"/>
              </a:ext>
            </a:extLst>
          </p:cNvPr>
          <p:cNvSpPr/>
          <p:nvPr/>
        </p:nvSpPr>
        <p:spPr>
          <a:xfrm>
            <a:off x="315468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474A5D7-3D78-F0FB-4788-ED925C412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408" y="1271016"/>
            <a:ext cx="256032" cy="256032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B78A9EA2-D771-AF83-A604-C80FBA1EBD3E}"/>
              </a:ext>
            </a:extLst>
          </p:cNvPr>
          <p:cNvSpPr/>
          <p:nvPr/>
        </p:nvSpPr>
        <p:spPr>
          <a:xfrm>
            <a:off x="356616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Piše</a:t>
            </a:r>
            <a:endParaRPr lang="en-US" sz="13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0BC6BA21-8276-6F79-E032-40AB485F3E97}"/>
              </a:ext>
            </a:extLst>
          </p:cNvPr>
          <p:cNvSpPr/>
          <p:nvPr/>
        </p:nvSpPr>
        <p:spPr>
          <a:xfrm>
            <a:off x="324612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Besedila, vabila, zahvale</a:t>
            </a:r>
            <a:endParaRPr lang="en-US" sz="13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BB4E9802-30FD-59EC-0328-9337D5DCEAB7}"/>
              </a:ext>
            </a:extLst>
          </p:cNvPr>
          <p:cNvSpPr/>
          <p:nvPr/>
        </p:nvSpPr>
        <p:spPr>
          <a:xfrm>
            <a:off x="603504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00087ED4-AA3E-3524-4156-309F4951D56F}"/>
              </a:ext>
            </a:extLst>
          </p:cNvPr>
          <p:cNvSpPr/>
          <p:nvPr/>
        </p:nvSpPr>
        <p:spPr>
          <a:xfrm>
            <a:off x="603504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04DB2507-EC8F-6AC0-01F5-83AFD3408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6BC55225-08D1-9A0B-48D0-CBFD5E551529}"/>
              </a:ext>
            </a:extLst>
          </p:cNvPr>
          <p:cNvSpPr/>
          <p:nvPr/>
        </p:nvSpPr>
        <p:spPr>
          <a:xfrm>
            <a:off x="644652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1B3345E3-20CE-9DF0-B055-3A7A7C2C6A75}"/>
              </a:ext>
            </a:extLst>
          </p:cNvPr>
          <p:cNvSpPr/>
          <p:nvPr/>
        </p:nvSpPr>
        <p:spPr>
          <a:xfrm>
            <a:off x="612648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jeziki</a:t>
            </a:r>
            <a:endParaRPr lang="en-US" sz="130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E8A3B60B-D8BF-84D9-901B-42267D90B9C4}"/>
              </a:ext>
            </a:extLst>
          </p:cNvPr>
          <p:cNvSpPr/>
          <p:nvPr/>
        </p:nvSpPr>
        <p:spPr>
          <a:xfrm>
            <a:off x="27432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FBD37390-D0CE-5CD1-9E98-A25EABEF868C}"/>
              </a:ext>
            </a:extLst>
          </p:cNvPr>
          <p:cNvSpPr/>
          <p:nvPr/>
        </p:nvSpPr>
        <p:spPr>
          <a:xfrm>
            <a:off x="274320" y="2926080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EB23A742-5FD4-ED19-BCCE-1ABDC1D042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2962656"/>
            <a:ext cx="256032" cy="256032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32C2265B-F565-5B82-1A44-01E87CE00363}"/>
              </a:ext>
            </a:extLst>
          </p:cNvPr>
          <p:cNvSpPr/>
          <p:nvPr/>
        </p:nvSpPr>
        <p:spPr>
          <a:xfrm>
            <a:off x="68580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7FBCE478-2F84-1E2F-E164-7D33ED93775B}"/>
              </a:ext>
            </a:extLst>
          </p:cNvPr>
          <p:cNvSpPr/>
          <p:nvPr/>
        </p:nvSpPr>
        <p:spPr>
          <a:xfrm>
            <a:off x="36576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Predlogi in nasveti</a:t>
            </a:r>
            <a:endParaRPr lang="en-US" sz="130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F88F21EE-E064-34E6-BAE8-2439696A1996}"/>
              </a:ext>
            </a:extLst>
          </p:cNvPr>
          <p:cNvSpPr/>
          <p:nvPr/>
        </p:nvSpPr>
        <p:spPr>
          <a:xfrm>
            <a:off x="315468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517F22B4-F465-B088-65DF-5BA62CE6B08B}"/>
              </a:ext>
            </a:extLst>
          </p:cNvPr>
          <p:cNvSpPr/>
          <p:nvPr/>
        </p:nvSpPr>
        <p:spPr>
          <a:xfrm>
            <a:off x="315468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8C3D6903-487A-5D23-FC93-143ADB2517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408" y="2962656"/>
            <a:ext cx="256032" cy="256032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07DD2D3B-CA20-D78F-B64F-1A4F29218249}"/>
              </a:ext>
            </a:extLst>
          </p:cNvPr>
          <p:cNvSpPr/>
          <p:nvPr/>
        </p:nvSpPr>
        <p:spPr>
          <a:xfrm>
            <a:off x="356616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026712AC-8786-F3BB-7E6B-626AE7EC1995}"/>
              </a:ext>
            </a:extLst>
          </p:cNvPr>
          <p:cNvSpPr/>
          <p:nvPr/>
        </p:nvSpPr>
        <p:spPr>
          <a:xfrm>
            <a:off x="324612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Dnevni redi, seznami</a:t>
            </a:r>
            <a:endParaRPr lang="en-US" sz="1300" dirty="0"/>
          </a:p>
        </p:txBody>
      </p:sp>
      <p:sp>
        <p:nvSpPr>
          <p:cNvPr id="30" name="Shape 22">
            <a:extLst>
              <a:ext uri="{FF2B5EF4-FFF2-40B4-BE49-F238E27FC236}">
                <a16:creationId xmlns:a16="http://schemas.microsoft.com/office/drawing/2014/main" id="{FA7BD6C2-D437-3909-9A2A-11FFCF7852E2}"/>
              </a:ext>
            </a:extLst>
          </p:cNvPr>
          <p:cNvSpPr/>
          <p:nvPr/>
        </p:nvSpPr>
        <p:spPr>
          <a:xfrm>
            <a:off x="603504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D9D52F57-B191-7B3E-1D21-1800114629D0}"/>
              </a:ext>
            </a:extLst>
          </p:cNvPr>
          <p:cNvSpPr/>
          <p:nvPr/>
        </p:nvSpPr>
        <p:spPr>
          <a:xfrm>
            <a:off x="603504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404C519F-1971-D916-8196-748B3486AE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819E6037-BDB3-DC30-02D2-DCFCBB403501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3774DF7D-C771-3CCF-A7F4-59538DBE3820}"/>
              </a:ext>
            </a:extLst>
          </p:cNvPr>
          <p:cNvSpPr/>
          <p:nvPr/>
        </p:nvSpPr>
        <p:spPr>
          <a:xfrm>
            <a:off x="612648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vsakdanja vprašanja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423233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156E7D-BD30-C7C0-F905-F17FD1DF1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32306A48-2F65-CC72-199B-22C8D817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52" y="389484"/>
            <a:ext cx="6966552" cy="4092764"/>
          </a:xfrm>
          <a:prstGeom prst="rect">
            <a:avLst/>
          </a:prstGeom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B2FE5FB5-FCAB-B1DB-A45C-15541A6B6188}"/>
              </a:ext>
            </a:extLst>
          </p:cNvPr>
          <p:cNvCxnSpPr>
            <a:cxnSpLocks/>
          </p:cNvCxnSpPr>
          <p:nvPr/>
        </p:nvCxnSpPr>
        <p:spPr>
          <a:xfrm>
            <a:off x="2389811" y="1047732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vi zaviti oklepaj 10">
            <a:extLst>
              <a:ext uri="{FF2B5EF4-FFF2-40B4-BE49-F238E27FC236}">
                <a16:creationId xmlns:a16="http://schemas.microsoft.com/office/drawing/2014/main" id="{B95709F4-681D-8616-E2A3-237ED4248781}"/>
              </a:ext>
            </a:extLst>
          </p:cNvPr>
          <p:cNvSpPr/>
          <p:nvPr/>
        </p:nvSpPr>
        <p:spPr>
          <a:xfrm>
            <a:off x="3273552" y="1924495"/>
            <a:ext cx="256032" cy="19776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Shape 15">
            <a:extLst>
              <a:ext uri="{FF2B5EF4-FFF2-40B4-BE49-F238E27FC236}">
                <a16:creationId xmlns:a16="http://schemas.microsoft.com/office/drawing/2014/main" id="{79A09CF6-BBC7-E861-CFB7-463A9150A856}"/>
              </a:ext>
            </a:extLst>
          </p:cNvPr>
          <p:cNvSpPr/>
          <p:nvPr/>
        </p:nvSpPr>
        <p:spPr>
          <a:xfrm>
            <a:off x="365760" y="2553462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" name="Image 4" descr="preencoded.png">
            <a:extLst>
              <a:ext uri="{FF2B5EF4-FFF2-40B4-BE49-F238E27FC236}">
                <a16:creationId xmlns:a16="http://schemas.microsoft.com/office/drawing/2014/main" id="{DD57E5F1-B9C2-A64C-A0B5-31E9247CD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8" y="2590038"/>
            <a:ext cx="256032" cy="256032"/>
          </a:xfrm>
          <a:prstGeom prst="rect">
            <a:avLst/>
          </a:prstGeom>
        </p:spPr>
      </p:pic>
      <p:sp>
        <p:nvSpPr>
          <p:cNvPr id="4" name="Text 16">
            <a:extLst>
              <a:ext uri="{FF2B5EF4-FFF2-40B4-BE49-F238E27FC236}">
                <a16:creationId xmlns:a16="http://schemas.microsoft.com/office/drawing/2014/main" id="{5B4B993A-0D8E-E448-FF66-8C9DA5D804F6}"/>
              </a:ext>
            </a:extLst>
          </p:cNvPr>
          <p:cNvSpPr/>
          <p:nvPr/>
        </p:nvSpPr>
        <p:spPr>
          <a:xfrm>
            <a:off x="777240" y="2571750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BDFAAF06-0E9D-0656-5988-8ED876BDB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11" y="144081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0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3E9164-C91B-19DD-3E31-AB56F63D3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>
            <a:extLst>
              <a:ext uri="{FF2B5EF4-FFF2-40B4-BE49-F238E27FC236}">
                <a16:creationId xmlns:a16="http://schemas.microsoft.com/office/drawing/2014/main" id="{9A826E25-9118-F114-364D-8686952E93E9}"/>
              </a:ext>
            </a:extLst>
          </p:cNvPr>
          <p:cNvSpPr/>
          <p:nvPr/>
        </p:nvSpPr>
        <p:spPr>
          <a:xfrm>
            <a:off x="365760" y="2553462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" name="Image 4" descr="preencoded.png">
            <a:extLst>
              <a:ext uri="{FF2B5EF4-FFF2-40B4-BE49-F238E27FC236}">
                <a16:creationId xmlns:a16="http://schemas.microsoft.com/office/drawing/2014/main" id="{53F9E9E2-B118-C45F-E8D3-0273FC72C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" y="2590038"/>
            <a:ext cx="256032" cy="256032"/>
          </a:xfrm>
          <a:prstGeom prst="rect">
            <a:avLst/>
          </a:prstGeom>
        </p:spPr>
      </p:pic>
      <p:sp>
        <p:nvSpPr>
          <p:cNvPr id="4" name="Text 16">
            <a:extLst>
              <a:ext uri="{FF2B5EF4-FFF2-40B4-BE49-F238E27FC236}">
                <a16:creationId xmlns:a16="http://schemas.microsoft.com/office/drawing/2014/main" id="{BB809FB9-BC5A-1492-1A9E-8BFB0D82275F}"/>
              </a:ext>
            </a:extLst>
          </p:cNvPr>
          <p:cNvSpPr/>
          <p:nvPr/>
        </p:nvSpPr>
        <p:spPr>
          <a:xfrm>
            <a:off x="777240" y="2571750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60AC009-9D79-CDED-40C3-25EA9B567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142" y="173264"/>
            <a:ext cx="3708655" cy="4726147"/>
          </a:xfrm>
          <a:prstGeom prst="rect">
            <a:avLst/>
          </a:prstGeom>
        </p:spPr>
      </p:pic>
      <p:sp>
        <p:nvSpPr>
          <p:cNvPr id="11" name="Levi zaviti oklepaj 10">
            <a:extLst>
              <a:ext uri="{FF2B5EF4-FFF2-40B4-BE49-F238E27FC236}">
                <a16:creationId xmlns:a16="http://schemas.microsoft.com/office/drawing/2014/main" id="{BA05C5B6-8110-527E-7737-9BF0F1005382}"/>
              </a:ext>
            </a:extLst>
          </p:cNvPr>
          <p:cNvSpPr/>
          <p:nvPr/>
        </p:nvSpPr>
        <p:spPr>
          <a:xfrm>
            <a:off x="2926080" y="849679"/>
            <a:ext cx="563890" cy="413481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D0018E3-3098-D521-400B-09B2811A255F}"/>
              </a:ext>
            </a:extLst>
          </p:cNvPr>
          <p:cNvCxnSpPr>
            <a:cxnSpLocks/>
          </p:cNvCxnSpPr>
          <p:nvPr/>
        </p:nvCxnSpPr>
        <p:spPr>
          <a:xfrm>
            <a:off x="2138240" y="377881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CC38948A-6704-7EDA-C13F-E9A7D9F5C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02" y="173264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4DF5B-DD7C-DBDA-A960-AC009DB13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D84870C-E1FD-3F25-C2A3-D0BE54AE3096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DECA07E-CC55-3AD8-6699-5583BA23541B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endParaRPr lang="en-US" sz="2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171521A5-58C8-698F-97E8-EBCD80E7A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188720"/>
            <a:ext cx="1463040" cy="146304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3F2E24A0-D328-CCB3-CDAF-FB1560759918}"/>
              </a:ext>
            </a:extLst>
          </p:cNvPr>
          <p:cNvSpPr/>
          <p:nvPr/>
        </p:nvSpPr>
        <p:spPr>
          <a:xfrm>
            <a:off x="27432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BA783378-1E1B-B420-5FA3-4F5B0A23BCCA}"/>
              </a:ext>
            </a:extLst>
          </p:cNvPr>
          <p:cNvSpPr/>
          <p:nvPr/>
        </p:nvSpPr>
        <p:spPr>
          <a:xfrm>
            <a:off x="27432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F47316BD-2744-EDBE-D9A3-6CF676756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1271016"/>
            <a:ext cx="256032" cy="256032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127EFB04-5979-8961-9431-4E27F525D542}"/>
              </a:ext>
            </a:extLst>
          </p:cNvPr>
          <p:cNvSpPr/>
          <p:nvPr/>
        </p:nvSpPr>
        <p:spPr>
          <a:xfrm>
            <a:off x="68580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Razloži</a:t>
            </a:r>
            <a:endParaRPr lang="en-US" sz="13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61558443-555D-5DF4-AF52-C2C56D629036}"/>
              </a:ext>
            </a:extLst>
          </p:cNvPr>
          <p:cNvSpPr/>
          <p:nvPr/>
        </p:nvSpPr>
        <p:spPr>
          <a:xfrm>
            <a:off x="36576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Zapletene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</a:t>
            </a: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preprosto</a:t>
            </a:r>
            <a:endParaRPr lang="sl-SI" sz="13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511D73D4-E54A-1E27-E0FE-C4AF0AC5CE7A}"/>
              </a:ext>
            </a:extLst>
          </p:cNvPr>
          <p:cNvSpPr/>
          <p:nvPr/>
        </p:nvSpPr>
        <p:spPr>
          <a:xfrm>
            <a:off x="315468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B3073C5D-9C0B-D9C8-1374-AA4E92F9DBC1}"/>
              </a:ext>
            </a:extLst>
          </p:cNvPr>
          <p:cNvSpPr/>
          <p:nvPr/>
        </p:nvSpPr>
        <p:spPr>
          <a:xfrm>
            <a:off x="315468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0EAB37E7-F4C8-8B16-0396-E4B9FDDCD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408" y="1271016"/>
            <a:ext cx="256032" cy="256032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42B6EAAE-E535-9779-CE36-22C9B87DA8D8}"/>
              </a:ext>
            </a:extLst>
          </p:cNvPr>
          <p:cNvSpPr/>
          <p:nvPr/>
        </p:nvSpPr>
        <p:spPr>
          <a:xfrm>
            <a:off x="356616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Piše</a:t>
            </a:r>
            <a:endParaRPr lang="en-US" sz="13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22D9230C-37D3-4A87-42BC-91F174600598}"/>
              </a:ext>
            </a:extLst>
          </p:cNvPr>
          <p:cNvSpPr/>
          <p:nvPr/>
        </p:nvSpPr>
        <p:spPr>
          <a:xfrm>
            <a:off x="324612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Besedila, vabila, zahvale</a:t>
            </a:r>
            <a:endParaRPr lang="en-US" sz="13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481968E8-8610-4CD7-DCC2-11D545EE33EA}"/>
              </a:ext>
            </a:extLst>
          </p:cNvPr>
          <p:cNvSpPr/>
          <p:nvPr/>
        </p:nvSpPr>
        <p:spPr>
          <a:xfrm>
            <a:off x="603504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77E47693-26A8-1FF7-E4C7-B404A2F72812}"/>
              </a:ext>
            </a:extLst>
          </p:cNvPr>
          <p:cNvSpPr/>
          <p:nvPr/>
        </p:nvSpPr>
        <p:spPr>
          <a:xfrm>
            <a:off x="603504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03BB2212-10A0-78C4-747D-3270D8468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DBE39266-CD8E-089E-5D1C-50D6F59A5AB6}"/>
              </a:ext>
            </a:extLst>
          </p:cNvPr>
          <p:cNvSpPr/>
          <p:nvPr/>
        </p:nvSpPr>
        <p:spPr>
          <a:xfrm>
            <a:off x="644652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FE1FC64A-15C6-5C0F-58B3-9BBFAA05B3EB}"/>
              </a:ext>
            </a:extLst>
          </p:cNvPr>
          <p:cNvSpPr/>
          <p:nvPr/>
        </p:nvSpPr>
        <p:spPr>
          <a:xfrm>
            <a:off x="612648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jeziki</a:t>
            </a:r>
            <a:endParaRPr lang="en-US" sz="130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DAD6602B-DB86-B484-F1D9-4B79A9EC008D}"/>
              </a:ext>
            </a:extLst>
          </p:cNvPr>
          <p:cNvSpPr/>
          <p:nvPr/>
        </p:nvSpPr>
        <p:spPr>
          <a:xfrm>
            <a:off x="27432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EE00C149-22AA-2059-25A9-1F0BD3831CA7}"/>
              </a:ext>
            </a:extLst>
          </p:cNvPr>
          <p:cNvSpPr/>
          <p:nvPr/>
        </p:nvSpPr>
        <p:spPr>
          <a:xfrm>
            <a:off x="27432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532E2B8B-5952-6A90-AF67-B929DEE0E0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2962656"/>
            <a:ext cx="256032" cy="256032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11A66F7D-FAC2-6AF1-7CF7-61BF504AD778}"/>
              </a:ext>
            </a:extLst>
          </p:cNvPr>
          <p:cNvSpPr/>
          <p:nvPr/>
        </p:nvSpPr>
        <p:spPr>
          <a:xfrm>
            <a:off x="68580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0C9D72D5-51FA-EABC-36D4-796C0FC073D9}"/>
              </a:ext>
            </a:extLst>
          </p:cNvPr>
          <p:cNvSpPr/>
          <p:nvPr/>
        </p:nvSpPr>
        <p:spPr>
          <a:xfrm>
            <a:off x="36576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Predlogi in nasveti</a:t>
            </a:r>
            <a:endParaRPr lang="en-US" sz="130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8565A84C-F871-0DDF-3480-BCC195497A5D}"/>
              </a:ext>
            </a:extLst>
          </p:cNvPr>
          <p:cNvSpPr/>
          <p:nvPr/>
        </p:nvSpPr>
        <p:spPr>
          <a:xfrm>
            <a:off x="315468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00F141EE-99BB-18F5-A395-3969225E384F}"/>
              </a:ext>
            </a:extLst>
          </p:cNvPr>
          <p:cNvSpPr/>
          <p:nvPr/>
        </p:nvSpPr>
        <p:spPr>
          <a:xfrm>
            <a:off x="3154680" y="2926080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FCCED84A-2747-A7E4-5367-45CC27F35D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408" y="2962656"/>
            <a:ext cx="256032" cy="256032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D951F147-A1FF-1D60-53EB-25569FA0764B}"/>
              </a:ext>
            </a:extLst>
          </p:cNvPr>
          <p:cNvSpPr/>
          <p:nvPr/>
        </p:nvSpPr>
        <p:spPr>
          <a:xfrm>
            <a:off x="356616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1C318666-63B8-53B6-BE53-2BD04DAA3A66}"/>
              </a:ext>
            </a:extLst>
          </p:cNvPr>
          <p:cNvSpPr/>
          <p:nvPr/>
        </p:nvSpPr>
        <p:spPr>
          <a:xfrm>
            <a:off x="324612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Dnevni redi, seznami</a:t>
            </a:r>
            <a:endParaRPr lang="en-US" sz="1300" dirty="0"/>
          </a:p>
        </p:txBody>
      </p:sp>
      <p:sp>
        <p:nvSpPr>
          <p:cNvPr id="30" name="Shape 22">
            <a:extLst>
              <a:ext uri="{FF2B5EF4-FFF2-40B4-BE49-F238E27FC236}">
                <a16:creationId xmlns:a16="http://schemas.microsoft.com/office/drawing/2014/main" id="{CE68049F-CE43-10DB-E3CC-F7A370F534BF}"/>
              </a:ext>
            </a:extLst>
          </p:cNvPr>
          <p:cNvSpPr/>
          <p:nvPr/>
        </p:nvSpPr>
        <p:spPr>
          <a:xfrm>
            <a:off x="603504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BFB5A5A6-C73F-797E-68BB-B19E502AC039}"/>
              </a:ext>
            </a:extLst>
          </p:cNvPr>
          <p:cNvSpPr/>
          <p:nvPr/>
        </p:nvSpPr>
        <p:spPr>
          <a:xfrm>
            <a:off x="603504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8B21FABC-0A86-D24C-31C4-1A0652D439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9A1B4C6A-3303-C62D-EF1E-EEFE538B818C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373F4663-F718-2934-21FB-43B9A6FC28C1}"/>
              </a:ext>
            </a:extLst>
          </p:cNvPr>
          <p:cNvSpPr/>
          <p:nvPr/>
        </p:nvSpPr>
        <p:spPr>
          <a:xfrm>
            <a:off x="612648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vsakdanja vprašanja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1810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86E5C-28B7-4872-34AB-2F36EE1FD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">
            <a:extLst>
              <a:ext uri="{FF2B5EF4-FFF2-40B4-BE49-F238E27FC236}">
                <a16:creationId xmlns:a16="http://schemas.microsoft.com/office/drawing/2014/main" id="{92555B21-438E-991F-198A-FC9229FD50C1}"/>
              </a:ext>
            </a:extLst>
          </p:cNvPr>
          <p:cNvSpPr/>
          <p:nvPr/>
        </p:nvSpPr>
        <p:spPr>
          <a:xfrm>
            <a:off x="326419" y="2553462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9B027505-0C8C-94A5-B258-026C2A99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7" y="2590038"/>
            <a:ext cx="256032" cy="256032"/>
          </a:xfrm>
          <a:prstGeom prst="rect">
            <a:avLst/>
          </a:prstGeom>
        </p:spPr>
      </p:pic>
      <p:sp>
        <p:nvSpPr>
          <p:cNvPr id="8" name="Text 20">
            <a:extLst>
              <a:ext uri="{FF2B5EF4-FFF2-40B4-BE49-F238E27FC236}">
                <a16:creationId xmlns:a16="http://schemas.microsoft.com/office/drawing/2014/main" id="{1AF55274-6A46-C428-721E-6E687D4455E4}"/>
              </a:ext>
            </a:extLst>
          </p:cNvPr>
          <p:cNvSpPr/>
          <p:nvPr/>
        </p:nvSpPr>
        <p:spPr>
          <a:xfrm>
            <a:off x="737899" y="2571750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E39C2E6-8A4C-AF31-773F-DABFB6965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796" y="95693"/>
            <a:ext cx="5284393" cy="4742120"/>
          </a:xfrm>
          <a:prstGeom prst="rect">
            <a:avLst/>
          </a:prstGeom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4A4E4F2F-62CB-6076-F0D3-4E17ABFF82C4}"/>
              </a:ext>
            </a:extLst>
          </p:cNvPr>
          <p:cNvCxnSpPr>
            <a:cxnSpLocks/>
          </p:cNvCxnSpPr>
          <p:nvPr/>
        </p:nvCxnSpPr>
        <p:spPr>
          <a:xfrm>
            <a:off x="2931264" y="526737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vi zaviti oklepaj 10">
            <a:extLst>
              <a:ext uri="{FF2B5EF4-FFF2-40B4-BE49-F238E27FC236}">
                <a16:creationId xmlns:a16="http://schemas.microsoft.com/office/drawing/2014/main" id="{F52F736F-FBE7-7B18-D22E-50F379FCFF9A}"/>
              </a:ext>
            </a:extLst>
          </p:cNvPr>
          <p:cNvSpPr/>
          <p:nvPr/>
        </p:nvSpPr>
        <p:spPr>
          <a:xfrm>
            <a:off x="3756069" y="1100474"/>
            <a:ext cx="256032" cy="32003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Image 0" descr="preencoded.png">
            <a:extLst>
              <a:ext uri="{FF2B5EF4-FFF2-40B4-BE49-F238E27FC236}">
                <a16:creationId xmlns:a16="http://schemas.microsoft.com/office/drawing/2014/main" id="{DF87AB55-697B-A1C6-325A-0F2DD7EA2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19" y="236190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7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C9305-B8A7-DAC2-002C-A83929CD0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D2B142C4-FB32-BD1C-0499-612BE7736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69" y="18288"/>
            <a:ext cx="5808768" cy="5143500"/>
          </a:xfrm>
          <a:prstGeom prst="rect">
            <a:avLst/>
          </a:prstGeom>
        </p:spPr>
      </p:pic>
      <p:sp>
        <p:nvSpPr>
          <p:cNvPr id="5" name="Shape 19">
            <a:extLst>
              <a:ext uri="{FF2B5EF4-FFF2-40B4-BE49-F238E27FC236}">
                <a16:creationId xmlns:a16="http://schemas.microsoft.com/office/drawing/2014/main" id="{6D5F7432-07D2-DBEC-40E5-D725781F1A5E}"/>
              </a:ext>
            </a:extLst>
          </p:cNvPr>
          <p:cNvSpPr/>
          <p:nvPr/>
        </p:nvSpPr>
        <p:spPr>
          <a:xfrm>
            <a:off x="326419" y="2553462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6B86EDE4-A550-AEA5-90B7-1A40B2DE0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47" y="2590038"/>
            <a:ext cx="256032" cy="256032"/>
          </a:xfrm>
          <a:prstGeom prst="rect">
            <a:avLst/>
          </a:prstGeom>
        </p:spPr>
      </p:pic>
      <p:sp>
        <p:nvSpPr>
          <p:cNvPr id="8" name="Text 20">
            <a:extLst>
              <a:ext uri="{FF2B5EF4-FFF2-40B4-BE49-F238E27FC236}">
                <a16:creationId xmlns:a16="http://schemas.microsoft.com/office/drawing/2014/main" id="{136651B9-718D-B2AB-6C1F-288888ED5DD6}"/>
              </a:ext>
            </a:extLst>
          </p:cNvPr>
          <p:cNvSpPr/>
          <p:nvPr/>
        </p:nvSpPr>
        <p:spPr>
          <a:xfrm>
            <a:off x="737899" y="2571750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8080E6D1-7187-1AEC-284B-DA4C47F77162}"/>
              </a:ext>
            </a:extLst>
          </p:cNvPr>
          <p:cNvCxnSpPr>
            <a:cxnSpLocks/>
          </p:cNvCxnSpPr>
          <p:nvPr/>
        </p:nvCxnSpPr>
        <p:spPr>
          <a:xfrm>
            <a:off x="2931264" y="526737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vi zaviti oklepaj 10">
            <a:extLst>
              <a:ext uri="{FF2B5EF4-FFF2-40B4-BE49-F238E27FC236}">
                <a16:creationId xmlns:a16="http://schemas.microsoft.com/office/drawing/2014/main" id="{26C295F2-A636-98D2-A5D8-A8A071996961}"/>
              </a:ext>
            </a:extLst>
          </p:cNvPr>
          <p:cNvSpPr/>
          <p:nvPr/>
        </p:nvSpPr>
        <p:spPr>
          <a:xfrm>
            <a:off x="3756069" y="1100474"/>
            <a:ext cx="256032" cy="32003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DF2EBA9F-B4F7-7571-B013-D94E745F1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027" y="322171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97CCB-5333-38F3-660A-2282D05F0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5110D7D-2BCC-669A-F285-4E57F41F78F2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15D15CCF-8631-CB82-70F8-3B0AFCAFE2D6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endParaRPr lang="en-US" sz="2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0B922EF1-1F95-8761-3E8B-BDFB6344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188720"/>
            <a:ext cx="1463040" cy="146304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CF6C3BBE-ACDD-906B-18D0-CC64CEC67582}"/>
              </a:ext>
            </a:extLst>
          </p:cNvPr>
          <p:cNvSpPr/>
          <p:nvPr/>
        </p:nvSpPr>
        <p:spPr>
          <a:xfrm>
            <a:off x="27432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79D75DFC-D953-BF05-1D60-63BDFBF00B0C}"/>
              </a:ext>
            </a:extLst>
          </p:cNvPr>
          <p:cNvSpPr/>
          <p:nvPr/>
        </p:nvSpPr>
        <p:spPr>
          <a:xfrm>
            <a:off x="27432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262F7356-FC81-5CCD-B3AD-65008EBB0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1271016"/>
            <a:ext cx="256032" cy="256032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7DC5B4A6-B8DF-AB97-2B37-2BFB7E5627A6}"/>
              </a:ext>
            </a:extLst>
          </p:cNvPr>
          <p:cNvSpPr/>
          <p:nvPr/>
        </p:nvSpPr>
        <p:spPr>
          <a:xfrm>
            <a:off x="68580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Razloži</a:t>
            </a:r>
            <a:endParaRPr lang="en-US" sz="13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A7C48D45-A64D-83A6-CCE1-3296724EDDAD}"/>
              </a:ext>
            </a:extLst>
          </p:cNvPr>
          <p:cNvSpPr/>
          <p:nvPr/>
        </p:nvSpPr>
        <p:spPr>
          <a:xfrm>
            <a:off x="36576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Zapletene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</a:t>
            </a: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preprosto</a:t>
            </a:r>
            <a:endParaRPr lang="sl-SI" sz="13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3330D2C0-31A7-8177-DBF0-14654941FD35}"/>
              </a:ext>
            </a:extLst>
          </p:cNvPr>
          <p:cNvSpPr/>
          <p:nvPr/>
        </p:nvSpPr>
        <p:spPr>
          <a:xfrm>
            <a:off x="315468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57968253-CDAA-9DF0-9CD6-88140C3F10A7}"/>
              </a:ext>
            </a:extLst>
          </p:cNvPr>
          <p:cNvSpPr/>
          <p:nvPr/>
        </p:nvSpPr>
        <p:spPr>
          <a:xfrm>
            <a:off x="315468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72F6FA30-247A-E592-0FAC-B69649B07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408" y="1271016"/>
            <a:ext cx="256032" cy="256032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0C2C5FE7-3137-E799-D6A9-2E3932DC4804}"/>
              </a:ext>
            </a:extLst>
          </p:cNvPr>
          <p:cNvSpPr/>
          <p:nvPr/>
        </p:nvSpPr>
        <p:spPr>
          <a:xfrm>
            <a:off x="356616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Piše</a:t>
            </a:r>
            <a:endParaRPr lang="en-US" sz="13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75A31C56-B4D3-38B1-6D8F-60261F06BB5E}"/>
              </a:ext>
            </a:extLst>
          </p:cNvPr>
          <p:cNvSpPr/>
          <p:nvPr/>
        </p:nvSpPr>
        <p:spPr>
          <a:xfrm>
            <a:off x="324612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Besedila, vabila, zahvale</a:t>
            </a:r>
            <a:endParaRPr lang="en-US" sz="13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B943B900-E0C9-2439-D76F-FAFE7E0DC2AF}"/>
              </a:ext>
            </a:extLst>
          </p:cNvPr>
          <p:cNvSpPr/>
          <p:nvPr/>
        </p:nvSpPr>
        <p:spPr>
          <a:xfrm>
            <a:off x="603504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2A91F9E0-3C48-A368-224E-2FBC40CED6B8}"/>
              </a:ext>
            </a:extLst>
          </p:cNvPr>
          <p:cNvSpPr/>
          <p:nvPr/>
        </p:nvSpPr>
        <p:spPr>
          <a:xfrm>
            <a:off x="603504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17F3897F-AA66-2C15-EB74-E1CD3D3B1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F943DDA2-C944-6F25-3B21-0F5133794E01}"/>
              </a:ext>
            </a:extLst>
          </p:cNvPr>
          <p:cNvSpPr/>
          <p:nvPr/>
        </p:nvSpPr>
        <p:spPr>
          <a:xfrm>
            <a:off x="644652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7BB0F735-E6F7-357A-91C9-77CDEB20EEB5}"/>
              </a:ext>
            </a:extLst>
          </p:cNvPr>
          <p:cNvSpPr/>
          <p:nvPr/>
        </p:nvSpPr>
        <p:spPr>
          <a:xfrm>
            <a:off x="612648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jeziki</a:t>
            </a:r>
            <a:endParaRPr lang="en-US" sz="130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3025C80C-4CBB-A7F1-CFA3-9AAAA6B95B02}"/>
              </a:ext>
            </a:extLst>
          </p:cNvPr>
          <p:cNvSpPr/>
          <p:nvPr/>
        </p:nvSpPr>
        <p:spPr>
          <a:xfrm>
            <a:off x="27432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5E986F53-62BE-463F-6C8D-0A16CE269CAA}"/>
              </a:ext>
            </a:extLst>
          </p:cNvPr>
          <p:cNvSpPr/>
          <p:nvPr/>
        </p:nvSpPr>
        <p:spPr>
          <a:xfrm>
            <a:off x="27432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9325B770-C8D9-106A-75AE-E95960363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2962656"/>
            <a:ext cx="256032" cy="256032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BF110510-8410-B075-FDC3-8A680F70925A}"/>
              </a:ext>
            </a:extLst>
          </p:cNvPr>
          <p:cNvSpPr/>
          <p:nvPr/>
        </p:nvSpPr>
        <p:spPr>
          <a:xfrm>
            <a:off x="68580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5354CD36-8ECC-FF7E-00A8-A33F1815640C}"/>
              </a:ext>
            </a:extLst>
          </p:cNvPr>
          <p:cNvSpPr/>
          <p:nvPr/>
        </p:nvSpPr>
        <p:spPr>
          <a:xfrm>
            <a:off x="36576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Predlogi in nasveti</a:t>
            </a:r>
            <a:endParaRPr lang="en-US" sz="130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3EDA7402-F78A-81C7-36EE-35791E7AB2BE}"/>
              </a:ext>
            </a:extLst>
          </p:cNvPr>
          <p:cNvSpPr/>
          <p:nvPr/>
        </p:nvSpPr>
        <p:spPr>
          <a:xfrm>
            <a:off x="315468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A106E21F-AF54-9289-5BF3-89415D1B986F}"/>
              </a:ext>
            </a:extLst>
          </p:cNvPr>
          <p:cNvSpPr/>
          <p:nvPr/>
        </p:nvSpPr>
        <p:spPr>
          <a:xfrm>
            <a:off x="315468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F3B5ADBB-2BF8-03BD-01F7-1852EFA02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408" y="2962656"/>
            <a:ext cx="256032" cy="256032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EB86C724-ECE5-F9A3-BB13-C4B2FFD24498}"/>
              </a:ext>
            </a:extLst>
          </p:cNvPr>
          <p:cNvSpPr/>
          <p:nvPr/>
        </p:nvSpPr>
        <p:spPr>
          <a:xfrm>
            <a:off x="356616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A3389604-8B80-E25C-BC06-B03525359DF3}"/>
              </a:ext>
            </a:extLst>
          </p:cNvPr>
          <p:cNvSpPr/>
          <p:nvPr/>
        </p:nvSpPr>
        <p:spPr>
          <a:xfrm>
            <a:off x="324612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Dnevni redi, seznami</a:t>
            </a:r>
            <a:endParaRPr lang="en-US" sz="1300" dirty="0"/>
          </a:p>
        </p:txBody>
      </p:sp>
      <p:sp>
        <p:nvSpPr>
          <p:cNvPr id="30" name="Shape 22">
            <a:extLst>
              <a:ext uri="{FF2B5EF4-FFF2-40B4-BE49-F238E27FC236}">
                <a16:creationId xmlns:a16="http://schemas.microsoft.com/office/drawing/2014/main" id="{2C9F8AA7-598B-9E70-51F4-5D580013909C}"/>
              </a:ext>
            </a:extLst>
          </p:cNvPr>
          <p:cNvSpPr/>
          <p:nvPr/>
        </p:nvSpPr>
        <p:spPr>
          <a:xfrm>
            <a:off x="603504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5C8933E6-C4D0-C362-A2D0-2CFA78A8FFD1}"/>
              </a:ext>
            </a:extLst>
          </p:cNvPr>
          <p:cNvSpPr/>
          <p:nvPr/>
        </p:nvSpPr>
        <p:spPr>
          <a:xfrm>
            <a:off x="6035040" y="2926080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E05C5B77-D8CB-6F9F-D655-2014696AC9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CA2AEC5D-CC07-F0AF-DAFB-1B03558F40DF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BF4C9F61-3C38-FF0F-E825-DE85C8608F84}"/>
              </a:ext>
            </a:extLst>
          </p:cNvPr>
          <p:cNvSpPr/>
          <p:nvPr/>
        </p:nvSpPr>
        <p:spPr>
          <a:xfrm>
            <a:off x="612648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vsakdanja vprašanja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05335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611BFC-A477-6860-1A94-6EBD5777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32EC181-AE46-77F3-BAF6-EE5679C88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709" y="0"/>
            <a:ext cx="3980897" cy="5143500"/>
          </a:xfrm>
          <a:prstGeom prst="rect">
            <a:avLst/>
          </a:prstGeom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7B8D53E6-6AE0-BF92-949C-E64FB862D774}"/>
              </a:ext>
            </a:extLst>
          </p:cNvPr>
          <p:cNvCxnSpPr>
            <a:cxnSpLocks/>
          </p:cNvCxnSpPr>
          <p:nvPr/>
        </p:nvCxnSpPr>
        <p:spPr>
          <a:xfrm>
            <a:off x="2976570" y="330034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vi zaviti oklepaj 10">
            <a:extLst>
              <a:ext uri="{FF2B5EF4-FFF2-40B4-BE49-F238E27FC236}">
                <a16:creationId xmlns:a16="http://schemas.microsoft.com/office/drawing/2014/main" id="{89401888-A845-4B5C-4307-83095EF0AA81}"/>
              </a:ext>
            </a:extLst>
          </p:cNvPr>
          <p:cNvSpPr/>
          <p:nvPr/>
        </p:nvSpPr>
        <p:spPr>
          <a:xfrm>
            <a:off x="3756069" y="1100474"/>
            <a:ext cx="256032" cy="10100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4" name="Raven puščični povezovalnik 3">
            <a:extLst>
              <a:ext uri="{FF2B5EF4-FFF2-40B4-BE49-F238E27FC236}">
                <a16:creationId xmlns:a16="http://schemas.microsoft.com/office/drawing/2014/main" id="{D71BFD2A-A69C-27B8-4285-3B7E1900A1FD}"/>
              </a:ext>
            </a:extLst>
          </p:cNvPr>
          <p:cNvCxnSpPr>
            <a:cxnSpLocks/>
          </p:cNvCxnSpPr>
          <p:nvPr/>
        </p:nvCxnSpPr>
        <p:spPr>
          <a:xfrm>
            <a:off x="3278677" y="2657790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vi zaviti oklepaj 5">
            <a:extLst>
              <a:ext uri="{FF2B5EF4-FFF2-40B4-BE49-F238E27FC236}">
                <a16:creationId xmlns:a16="http://schemas.microsoft.com/office/drawing/2014/main" id="{CEFF5584-FD87-E4C1-30BC-218761BDA519}"/>
              </a:ext>
            </a:extLst>
          </p:cNvPr>
          <p:cNvSpPr/>
          <p:nvPr/>
        </p:nvSpPr>
        <p:spPr>
          <a:xfrm>
            <a:off x="3771357" y="3124205"/>
            <a:ext cx="256032" cy="182525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Shape 23">
            <a:extLst>
              <a:ext uri="{FF2B5EF4-FFF2-40B4-BE49-F238E27FC236}">
                <a16:creationId xmlns:a16="http://schemas.microsoft.com/office/drawing/2014/main" id="{F326F1D0-5FC3-B16D-C9F9-D8CF06637957}"/>
              </a:ext>
            </a:extLst>
          </p:cNvPr>
          <p:cNvSpPr/>
          <p:nvPr/>
        </p:nvSpPr>
        <p:spPr>
          <a:xfrm>
            <a:off x="279504" y="2617245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6" name="Image 6" descr="preencoded.png">
            <a:extLst>
              <a:ext uri="{FF2B5EF4-FFF2-40B4-BE49-F238E27FC236}">
                <a16:creationId xmlns:a16="http://schemas.microsoft.com/office/drawing/2014/main" id="{FE8ED96A-0DB0-74F8-F035-0375154C0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32" y="2653821"/>
            <a:ext cx="256032" cy="256032"/>
          </a:xfrm>
          <a:prstGeom prst="rect">
            <a:avLst/>
          </a:prstGeom>
        </p:spPr>
      </p:pic>
      <p:sp>
        <p:nvSpPr>
          <p:cNvPr id="17" name="Text 24">
            <a:extLst>
              <a:ext uri="{FF2B5EF4-FFF2-40B4-BE49-F238E27FC236}">
                <a16:creationId xmlns:a16="http://schemas.microsoft.com/office/drawing/2014/main" id="{46151AE3-CEFC-C428-2C81-99BB5A50E1C5}"/>
              </a:ext>
            </a:extLst>
          </p:cNvPr>
          <p:cNvSpPr/>
          <p:nvPr/>
        </p:nvSpPr>
        <p:spPr>
          <a:xfrm>
            <a:off x="690984" y="2635533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AB27A237-6D7F-CBEB-53C3-475D00EB2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12" y="231427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96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A2590-5768-8A97-2F48-89DF38C1F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0">
            <a:extLst>
              <a:ext uri="{FF2B5EF4-FFF2-40B4-BE49-F238E27FC236}">
                <a16:creationId xmlns:a16="http://schemas.microsoft.com/office/drawing/2014/main" id="{C8ACC457-AF61-1BF2-39B2-583D5B602129}"/>
              </a:ext>
            </a:extLst>
          </p:cNvPr>
          <p:cNvSpPr/>
          <p:nvPr/>
        </p:nvSpPr>
        <p:spPr>
          <a:xfrm>
            <a:off x="0" y="3342657"/>
            <a:ext cx="9144000" cy="1800843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0071F220-61F6-6436-835E-CC9BC89F0CFB}"/>
              </a:ext>
            </a:extLst>
          </p:cNvPr>
          <p:cNvSpPr/>
          <p:nvPr/>
        </p:nvSpPr>
        <p:spPr>
          <a:xfrm>
            <a:off x="0" y="-18288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56EFF66-0691-0FC1-77DE-C9076AC21325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– najpogostejša uporaba</a:t>
            </a:r>
            <a:endParaRPr lang="en-US" sz="2600" dirty="0"/>
          </a:p>
        </p:txBody>
      </p: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416BF3A6-37B1-7C9D-061E-D410C77EC731}"/>
              </a:ext>
            </a:extLst>
          </p:cNvPr>
          <p:cNvGrpSpPr/>
          <p:nvPr/>
        </p:nvGrpSpPr>
        <p:grpSpPr>
          <a:xfrm>
            <a:off x="224659" y="1198678"/>
            <a:ext cx="4568810" cy="1969150"/>
            <a:chOff x="274320" y="1188720"/>
            <a:chExt cx="8412480" cy="3200400"/>
          </a:xfrm>
        </p:grpSpPr>
        <p:pic>
          <p:nvPicPr>
            <p:cNvPr id="4" name="Image 0" descr="preencoded.png">
              <a:extLst>
                <a:ext uri="{FF2B5EF4-FFF2-40B4-BE49-F238E27FC236}">
                  <a16:creationId xmlns:a16="http://schemas.microsoft.com/office/drawing/2014/main" id="{1815BAD9-A18B-0182-554D-C5ACD49F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0480" y="1188720"/>
              <a:ext cx="1463040" cy="1463040"/>
            </a:xfrm>
            <a:prstGeom prst="rect">
              <a:avLst/>
            </a:prstGeom>
          </p:spPr>
        </p:pic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53C41980-6CA3-DACB-7CF1-873454A36F3D}"/>
                </a:ext>
              </a:extLst>
            </p:cNvPr>
            <p:cNvSpPr/>
            <p:nvPr/>
          </p:nvSpPr>
          <p:spPr>
            <a:xfrm>
              <a:off x="274320" y="1234440"/>
              <a:ext cx="2651760" cy="14630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0E8EC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6" name="Shape 3">
              <a:extLst>
                <a:ext uri="{FF2B5EF4-FFF2-40B4-BE49-F238E27FC236}">
                  <a16:creationId xmlns:a16="http://schemas.microsoft.com/office/drawing/2014/main" id="{A91CF5AA-3F52-228D-ED5F-776E51D78EB2}"/>
                </a:ext>
              </a:extLst>
            </p:cNvPr>
            <p:cNvSpPr/>
            <p:nvPr/>
          </p:nvSpPr>
          <p:spPr>
            <a:xfrm>
              <a:off x="274320" y="1234440"/>
              <a:ext cx="2651760" cy="320040"/>
            </a:xfrm>
            <a:prstGeom prst="rect">
              <a:avLst/>
            </a:prstGeom>
            <a:solidFill>
              <a:srgbClr val="02809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id="{4E20D0DF-8672-A42C-90E9-6BAB8C8FC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048" y="1271016"/>
              <a:ext cx="256032" cy="256032"/>
            </a:xfrm>
            <a:prstGeom prst="rect">
              <a:avLst/>
            </a:prstGeom>
          </p:spPr>
        </p:pic>
        <p:sp>
          <p:nvSpPr>
            <p:cNvPr id="8" name="Text 4">
              <a:extLst>
                <a:ext uri="{FF2B5EF4-FFF2-40B4-BE49-F238E27FC236}">
                  <a16:creationId xmlns:a16="http://schemas.microsoft.com/office/drawing/2014/main" id="{8DF49980-7634-0DFD-E666-A54D32C1E1B5}"/>
                </a:ext>
              </a:extLst>
            </p:cNvPr>
            <p:cNvSpPr/>
            <p:nvPr/>
          </p:nvSpPr>
          <p:spPr>
            <a:xfrm>
              <a:off x="685800" y="125272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Razloži</a:t>
              </a:r>
              <a:endParaRPr lang="en-US" sz="1300" dirty="0"/>
            </a:p>
          </p:txBody>
        </p:sp>
        <p:sp>
          <p:nvSpPr>
            <p:cNvPr id="9" name="Text 5">
              <a:extLst>
                <a:ext uri="{FF2B5EF4-FFF2-40B4-BE49-F238E27FC236}">
                  <a16:creationId xmlns:a16="http://schemas.microsoft.com/office/drawing/2014/main" id="{C7E746A5-0EF4-FC49-EE07-9F1D02AB41F8}"/>
                </a:ext>
              </a:extLst>
            </p:cNvPr>
            <p:cNvSpPr/>
            <p:nvPr/>
          </p:nvSpPr>
          <p:spPr>
            <a:xfrm>
              <a:off x="365760" y="1618488"/>
              <a:ext cx="2468880" cy="1005840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Zapletene </a:t>
              </a:r>
              <a:r>
                <a:rPr lang="en-US" sz="1300" dirty="0" err="1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teme</a:t>
              </a:r>
              <a:r>
                <a:rPr lang="en-US" sz="1300" dirty="0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1300" dirty="0" err="1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preprosto</a:t>
              </a:r>
              <a:endParaRPr lang="sl-SI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endParaRPr>
            </a:p>
          </p:txBody>
        </p:sp>
        <p:sp>
          <p:nvSpPr>
            <p:cNvPr id="10" name="Shape 6">
              <a:extLst>
                <a:ext uri="{FF2B5EF4-FFF2-40B4-BE49-F238E27FC236}">
                  <a16:creationId xmlns:a16="http://schemas.microsoft.com/office/drawing/2014/main" id="{B13BCD65-9D10-8869-3E9C-612843FF9F7A}"/>
                </a:ext>
              </a:extLst>
            </p:cNvPr>
            <p:cNvSpPr/>
            <p:nvPr/>
          </p:nvSpPr>
          <p:spPr>
            <a:xfrm>
              <a:off x="3154680" y="1234440"/>
              <a:ext cx="2651760" cy="14630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0E8EC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1" name="Shape 7">
              <a:extLst>
                <a:ext uri="{FF2B5EF4-FFF2-40B4-BE49-F238E27FC236}">
                  <a16:creationId xmlns:a16="http://schemas.microsoft.com/office/drawing/2014/main" id="{4AB74D24-D474-7102-136B-161E6619E10F}"/>
                </a:ext>
              </a:extLst>
            </p:cNvPr>
            <p:cNvSpPr/>
            <p:nvPr/>
          </p:nvSpPr>
          <p:spPr>
            <a:xfrm>
              <a:off x="3154680" y="1234440"/>
              <a:ext cx="2651760" cy="320040"/>
            </a:xfrm>
            <a:prstGeom prst="rect">
              <a:avLst/>
            </a:prstGeom>
            <a:solidFill>
              <a:srgbClr val="02809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12" name="Image 2" descr="preencoded.png">
              <a:extLst>
                <a:ext uri="{FF2B5EF4-FFF2-40B4-BE49-F238E27FC236}">
                  <a16:creationId xmlns:a16="http://schemas.microsoft.com/office/drawing/2014/main" id="{A02CC7D2-CBCB-4ACD-A969-4CB277C10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4408" y="1271016"/>
              <a:ext cx="256032" cy="256032"/>
            </a:xfrm>
            <a:prstGeom prst="rect">
              <a:avLst/>
            </a:prstGeom>
          </p:spPr>
        </p:pic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FB03DDAC-5A74-1B6E-626C-4C3D82536E3E}"/>
                </a:ext>
              </a:extLst>
            </p:cNvPr>
            <p:cNvSpPr/>
            <p:nvPr/>
          </p:nvSpPr>
          <p:spPr>
            <a:xfrm>
              <a:off x="3566160" y="125272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Piše</a:t>
              </a:r>
              <a:endParaRPr lang="en-US" sz="1300" dirty="0"/>
            </a:p>
          </p:txBody>
        </p:sp>
        <p:sp>
          <p:nvSpPr>
            <p:cNvPr id="14" name="Text 9">
              <a:extLst>
                <a:ext uri="{FF2B5EF4-FFF2-40B4-BE49-F238E27FC236}">
                  <a16:creationId xmlns:a16="http://schemas.microsoft.com/office/drawing/2014/main" id="{9B142A04-237E-C3BC-4261-224EF920D150}"/>
                </a:ext>
              </a:extLst>
            </p:cNvPr>
            <p:cNvSpPr/>
            <p:nvPr/>
          </p:nvSpPr>
          <p:spPr>
            <a:xfrm>
              <a:off x="3246120" y="1618488"/>
              <a:ext cx="2468880" cy="1005840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Besedila, vabila, zahvale</a:t>
              </a:r>
              <a:endParaRPr lang="en-US" sz="1300" dirty="0"/>
            </a:p>
          </p:txBody>
        </p:sp>
        <p:sp>
          <p:nvSpPr>
            <p:cNvPr id="15" name="Shape 10">
              <a:extLst>
                <a:ext uri="{FF2B5EF4-FFF2-40B4-BE49-F238E27FC236}">
                  <a16:creationId xmlns:a16="http://schemas.microsoft.com/office/drawing/2014/main" id="{FB746A90-087C-BEB6-1312-5BCB7833E796}"/>
                </a:ext>
              </a:extLst>
            </p:cNvPr>
            <p:cNvSpPr/>
            <p:nvPr/>
          </p:nvSpPr>
          <p:spPr>
            <a:xfrm>
              <a:off x="6035040" y="1234440"/>
              <a:ext cx="2651760" cy="14630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0E8EC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6" name="Shape 11">
              <a:extLst>
                <a:ext uri="{FF2B5EF4-FFF2-40B4-BE49-F238E27FC236}">
                  <a16:creationId xmlns:a16="http://schemas.microsoft.com/office/drawing/2014/main" id="{236AD5D4-85B9-6808-C02C-E74C0E197E6B}"/>
                </a:ext>
              </a:extLst>
            </p:cNvPr>
            <p:cNvSpPr/>
            <p:nvPr/>
          </p:nvSpPr>
          <p:spPr>
            <a:xfrm>
              <a:off x="6035040" y="1234440"/>
              <a:ext cx="2651760" cy="320040"/>
            </a:xfrm>
            <a:prstGeom prst="rect">
              <a:avLst/>
            </a:prstGeom>
            <a:solidFill>
              <a:srgbClr val="02809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17" name="Image 3" descr="preencoded.png">
              <a:extLst>
                <a:ext uri="{FF2B5EF4-FFF2-40B4-BE49-F238E27FC236}">
                  <a16:creationId xmlns:a16="http://schemas.microsoft.com/office/drawing/2014/main" id="{4332E335-6024-80D8-23CE-35D91E9B4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768" y="1271016"/>
              <a:ext cx="256032" cy="256032"/>
            </a:xfrm>
            <a:prstGeom prst="rect">
              <a:avLst/>
            </a:prstGeom>
          </p:spPr>
        </p:pic>
        <p:sp>
          <p:nvSpPr>
            <p:cNvPr id="18" name="Text 12">
              <a:extLst>
                <a:ext uri="{FF2B5EF4-FFF2-40B4-BE49-F238E27FC236}">
                  <a16:creationId xmlns:a16="http://schemas.microsoft.com/office/drawing/2014/main" id="{F1E4EBF1-4B0F-EB7E-B0AD-21784A31956E}"/>
                </a:ext>
              </a:extLst>
            </p:cNvPr>
            <p:cNvSpPr/>
            <p:nvPr/>
          </p:nvSpPr>
          <p:spPr>
            <a:xfrm>
              <a:off x="6446520" y="125272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Prevaja</a:t>
              </a:r>
              <a:endParaRPr lang="en-US" sz="1300" dirty="0"/>
            </a:p>
          </p:txBody>
        </p:sp>
        <p:sp>
          <p:nvSpPr>
            <p:cNvPr id="19" name="Text 13">
              <a:extLst>
                <a:ext uri="{FF2B5EF4-FFF2-40B4-BE49-F238E27FC236}">
                  <a16:creationId xmlns:a16="http://schemas.microsoft.com/office/drawing/2014/main" id="{67BDC6FA-937F-A6B9-9D75-4A862055FBF2}"/>
                </a:ext>
              </a:extLst>
            </p:cNvPr>
            <p:cNvSpPr/>
            <p:nvPr/>
          </p:nvSpPr>
          <p:spPr>
            <a:xfrm>
              <a:off x="6126480" y="1618488"/>
              <a:ext cx="2468880" cy="1005840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Med jeziki</a:t>
              </a:r>
              <a:endParaRPr lang="en-US" sz="1300" dirty="0"/>
            </a:p>
          </p:txBody>
        </p:sp>
        <p:sp>
          <p:nvSpPr>
            <p:cNvPr id="20" name="Shape 14">
              <a:extLst>
                <a:ext uri="{FF2B5EF4-FFF2-40B4-BE49-F238E27FC236}">
                  <a16:creationId xmlns:a16="http://schemas.microsoft.com/office/drawing/2014/main" id="{E761BAC6-69FA-4F13-18D9-202CF416DE80}"/>
                </a:ext>
              </a:extLst>
            </p:cNvPr>
            <p:cNvSpPr/>
            <p:nvPr/>
          </p:nvSpPr>
          <p:spPr>
            <a:xfrm>
              <a:off x="274320" y="2926080"/>
              <a:ext cx="2651760" cy="14630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0E8EC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1" name="Shape 15">
              <a:extLst>
                <a:ext uri="{FF2B5EF4-FFF2-40B4-BE49-F238E27FC236}">
                  <a16:creationId xmlns:a16="http://schemas.microsoft.com/office/drawing/2014/main" id="{4D1D762B-8FEA-E8D6-7EC9-B14F3088DECC}"/>
                </a:ext>
              </a:extLst>
            </p:cNvPr>
            <p:cNvSpPr/>
            <p:nvPr/>
          </p:nvSpPr>
          <p:spPr>
            <a:xfrm>
              <a:off x="274320" y="2926080"/>
              <a:ext cx="2651760" cy="320040"/>
            </a:xfrm>
            <a:prstGeom prst="rect">
              <a:avLst/>
            </a:prstGeom>
            <a:solidFill>
              <a:srgbClr val="02809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22" name="Image 4" descr="preencoded.png">
              <a:extLst>
                <a:ext uri="{FF2B5EF4-FFF2-40B4-BE49-F238E27FC236}">
                  <a16:creationId xmlns:a16="http://schemas.microsoft.com/office/drawing/2014/main" id="{C1B5776E-64A5-F427-6B04-55ECB9DA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048" y="2962656"/>
              <a:ext cx="256032" cy="256032"/>
            </a:xfrm>
            <a:prstGeom prst="rect">
              <a:avLst/>
            </a:prstGeom>
          </p:spPr>
        </p:pic>
        <p:sp>
          <p:nvSpPr>
            <p:cNvPr id="23" name="Text 16">
              <a:extLst>
                <a:ext uri="{FF2B5EF4-FFF2-40B4-BE49-F238E27FC236}">
                  <a16:creationId xmlns:a16="http://schemas.microsoft.com/office/drawing/2014/main" id="{1399AD6D-1F43-5A80-E586-558534CD5CF9}"/>
                </a:ext>
              </a:extLst>
            </p:cNvPr>
            <p:cNvSpPr/>
            <p:nvPr/>
          </p:nvSpPr>
          <p:spPr>
            <a:xfrm>
              <a:off x="685800" y="294436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Ideje</a:t>
              </a:r>
              <a:endParaRPr lang="en-US" sz="1300" dirty="0"/>
            </a:p>
          </p:txBody>
        </p:sp>
        <p:sp>
          <p:nvSpPr>
            <p:cNvPr id="24" name="Text 17">
              <a:extLst>
                <a:ext uri="{FF2B5EF4-FFF2-40B4-BE49-F238E27FC236}">
                  <a16:creationId xmlns:a16="http://schemas.microsoft.com/office/drawing/2014/main" id="{9CFFC1D6-3497-98AD-D9FB-99AE773FA5E4}"/>
                </a:ext>
              </a:extLst>
            </p:cNvPr>
            <p:cNvSpPr/>
            <p:nvPr/>
          </p:nvSpPr>
          <p:spPr>
            <a:xfrm>
              <a:off x="365760" y="3310128"/>
              <a:ext cx="2468880" cy="1005840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Predlogi in nasveti</a:t>
              </a:r>
              <a:endParaRPr lang="en-US" sz="1300" dirty="0"/>
            </a:p>
          </p:txBody>
        </p:sp>
        <p:sp>
          <p:nvSpPr>
            <p:cNvPr id="25" name="Shape 18">
              <a:extLst>
                <a:ext uri="{FF2B5EF4-FFF2-40B4-BE49-F238E27FC236}">
                  <a16:creationId xmlns:a16="http://schemas.microsoft.com/office/drawing/2014/main" id="{7F67A051-FA8C-7C11-83CA-B24C3C77B48C}"/>
                </a:ext>
              </a:extLst>
            </p:cNvPr>
            <p:cNvSpPr/>
            <p:nvPr/>
          </p:nvSpPr>
          <p:spPr>
            <a:xfrm>
              <a:off x="3154680" y="2926080"/>
              <a:ext cx="2651760" cy="14630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0E8EC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6" name="Shape 19">
              <a:extLst>
                <a:ext uri="{FF2B5EF4-FFF2-40B4-BE49-F238E27FC236}">
                  <a16:creationId xmlns:a16="http://schemas.microsoft.com/office/drawing/2014/main" id="{AAC6DC11-0555-28A2-B93D-9CABE092468F}"/>
                </a:ext>
              </a:extLst>
            </p:cNvPr>
            <p:cNvSpPr/>
            <p:nvPr/>
          </p:nvSpPr>
          <p:spPr>
            <a:xfrm>
              <a:off x="3154680" y="2926080"/>
              <a:ext cx="2651760" cy="320040"/>
            </a:xfrm>
            <a:prstGeom prst="rect">
              <a:avLst/>
            </a:prstGeom>
            <a:solidFill>
              <a:srgbClr val="02809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27" name="Image 5" descr="preencoded.png">
              <a:extLst>
                <a:ext uri="{FF2B5EF4-FFF2-40B4-BE49-F238E27FC236}">
                  <a16:creationId xmlns:a16="http://schemas.microsoft.com/office/drawing/2014/main" id="{FDF400ED-A125-9007-C5EA-8DD57BFD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4408" y="2962656"/>
              <a:ext cx="256032" cy="256032"/>
            </a:xfrm>
            <a:prstGeom prst="rect">
              <a:avLst/>
            </a:prstGeom>
          </p:spPr>
        </p:pic>
        <p:sp>
          <p:nvSpPr>
            <p:cNvPr id="28" name="Text 20">
              <a:extLst>
                <a:ext uri="{FF2B5EF4-FFF2-40B4-BE49-F238E27FC236}">
                  <a16:creationId xmlns:a16="http://schemas.microsoft.com/office/drawing/2014/main" id="{FB7B3AEC-29E7-4BB8-66DA-AD72D89D94A2}"/>
                </a:ext>
              </a:extLst>
            </p:cNvPr>
            <p:cNvSpPr/>
            <p:nvPr/>
          </p:nvSpPr>
          <p:spPr>
            <a:xfrm>
              <a:off x="3566160" y="294436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Organizira</a:t>
              </a:r>
              <a:endParaRPr lang="en-US" sz="1300" dirty="0"/>
            </a:p>
          </p:txBody>
        </p:sp>
        <p:sp>
          <p:nvSpPr>
            <p:cNvPr id="29" name="Text 21">
              <a:extLst>
                <a:ext uri="{FF2B5EF4-FFF2-40B4-BE49-F238E27FC236}">
                  <a16:creationId xmlns:a16="http://schemas.microsoft.com/office/drawing/2014/main" id="{58B1F795-8244-2CB7-59FE-2E8583062043}"/>
                </a:ext>
              </a:extLst>
            </p:cNvPr>
            <p:cNvSpPr/>
            <p:nvPr/>
          </p:nvSpPr>
          <p:spPr>
            <a:xfrm>
              <a:off x="3246120" y="3310128"/>
              <a:ext cx="2468880" cy="1005840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Dnevni redi, seznami</a:t>
              </a:r>
              <a:endParaRPr lang="en-US" sz="1300" dirty="0"/>
            </a:p>
          </p:txBody>
        </p:sp>
        <p:sp>
          <p:nvSpPr>
            <p:cNvPr id="30" name="Shape 22">
              <a:extLst>
                <a:ext uri="{FF2B5EF4-FFF2-40B4-BE49-F238E27FC236}">
                  <a16:creationId xmlns:a16="http://schemas.microsoft.com/office/drawing/2014/main" id="{F6A8CF0C-04C7-9307-4D7F-02DD0910221D}"/>
                </a:ext>
              </a:extLst>
            </p:cNvPr>
            <p:cNvSpPr/>
            <p:nvPr/>
          </p:nvSpPr>
          <p:spPr>
            <a:xfrm>
              <a:off x="6035040" y="2926080"/>
              <a:ext cx="2651760" cy="14630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0E8EC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1" name="Shape 23">
              <a:extLst>
                <a:ext uri="{FF2B5EF4-FFF2-40B4-BE49-F238E27FC236}">
                  <a16:creationId xmlns:a16="http://schemas.microsoft.com/office/drawing/2014/main" id="{6030B5AC-E3F5-C228-EB0B-C50639111D25}"/>
                </a:ext>
              </a:extLst>
            </p:cNvPr>
            <p:cNvSpPr/>
            <p:nvPr/>
          </p:nvSpPr>
          <p:spPr>
            <a:xfrm>
              <a:off x="6035040" y="2926080"/>
              <a:ext cx="2651760" cy="320040"/>
            </a:xfrm>
            <a:prstGeom prst="rect">
              <a:avLst/>
            </a:prstGeom>
            <a:solidFill>
              <a:srgbClr val="02809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32" name="Image 6" descr="preencoded.png">
              <a:extLst>
                <a:ext uri="{FF2B5EF4-FFF2-40B4-BE49-F238E27FC236}">
                  <a16:creationId xmlns:a16="http://schemas.microsoft.com/office/drawing/2014/main" id="{104FFC7C-8A19-D0CD-1573-867457955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44768" y="2962656"/>
              <a:ext cx="256032" cy="256032"/>
            </a:xfrm>
            <a:prstGeom prst="rect">
              <a:avLst/>
            </a:prstGeom>
          </p:spPr>
        </p:pic>
        <p:sp>
          <p:nvSpPr>
            <p:cNvPr id="33" name="Text 24">
              <a:extLst>
                <a:ext uri="{FF2B5EF4-FFF2-40B4-BE49-F238E27FC236}">
                  <a16:creationId xmlns:a16="http://schemas.microsoft.com/office/drawing/2014/main" id="{9C8FDFC8-22DC-BA7C-97A2-DA7D2D9553A4}"/>
                </a:ext>
              </a:extLst>
            </p:cNvPr>
            <p:cNvSpPr/>
            <p:nvPr/>
          </p:nvSpPr>
          <p:spPr>
            <a:xfrm>
              <a:off x="6446520" y="294436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Odgovarja</a:t>
              </a:r>
              <a:endParaRPr lang="en-US" sz="1300" dirty="0"/>
            </a:p>
          </p:txBody>
        </p:sp>
        <p:sp>
          <p:nvSpPr>
            <p:cNvPr id="34" name="Text 25">
              <a:extLst>
                <a:ext uri="{FF2B5EF4-FFF2-40B4-BE49-F238E27FC236}">
                  <a16:creationId xmlns:a16="http://schemas.microsoft.com/office/drawing/2014/main" id="{A19A3C8B-CBB0-44FD-907B-C5CDF26FFF42}"/>
                </a:ext>
              </a:extLst>
            </p:cNvPr>
            <p:cNvSpPr/>
            <p:nvPr/>
          </p:nvSpPr>
          <p:spPr>
            <a:xfrm>
              <a:off x="6126480" y="3310128"/>
              <a:ext cx="2468880" cy="1005840"/>
            </a:xfrm>
            <a:prstGeom prst="rect">
              <a:avLst/>
            </a:prstGeom>
            <a:noFill/>
            <a:ln/>
          </p:spPr>
          <p:txBody>
            <a:bodyPr wrap="square" lIns="50800" tIns="50800" rIns="50800" bIns="5080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1A2E35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Na vsakdanja vprašanja</a:t>
              </a:r>
              <a:endParaRPr lang="en-US" sz="1300" dirty="0"/>
            </a:p>
          </p:txBody>
        </p:sp>
      </p:grpSp>
      <p:sp>
        <p:nvSpPr>
          <p:cNvPr id="36" name="Text 1">
            <a:extLst>
              <a:ext uri="{FF2B5EF4-FFF2-40B4-BE49-F238E27FC236}">
                <a16:creationId xmlns:a16="http://schemas.microsoft.com/office/drawing/2014/main" id="{7DFAEB2B-3CBF-C120-5E13-20488D86961F}"/>
              </a:ext>
            </a:extLst>
          </p:cNvPr>
          <p:cNvSpPr/>
          <p:nvPr/>
        </p:nvSpPr>
        <p:spPr>
          <a:xfrm>
            <a:off x="323669" y="3652684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Izdelava, predelava fotografij, branje izvidov, prepoznavanje slik, programiranje, oblikovanje </a:t>
            </a:r>
            <a:r>
              <a:rPr lang="sl-SI" sz="2600" b="1" dirty="0" err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excel</a:t>
            </a: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tabel, prezentacij, pogovarjanje,….</a:t>
            </a:r>
            <a:endParaRPr lang="en-US" sz="2600" dirty="0"/>
          </a:p>
        </p:txBody>
      </p:sp>
      <p:pic>
        <p:nvPicPr>
          <p:cNvPr id="38" name="Image 0" descr="preencoded.png">
            <a:extLst>
              <a:ext uri="{FF2B5EF4-FFF2-40B4-BE49-F238E27FC236}">
                <a16:creationId xmlns:a16="http://schemas.microsoft.com/office/drawing/2014/main" id="{8D0DFEA6-ABF9-930F-997B-1D81245CB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15" y="944947"/>
            <a:ext cx="2486035" cy="24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5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01168"/>
            <a:ext cx="594360" cy="59436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8288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Priklopimo se na internet in poiščimo CHAT GPT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365760" y="1143000"/>
            <a:ext cx="2560320" cy="3474720"/>
          </a:xfrm>
          <a:prstGeom prst="rect">
            <a:avLst/>
          </a:prstGeom>
          <a:solidFill>
            <a:srgbClr val="FEF3E2"/>
          </a:solidFill>
          <a:ln w="25400">
            <a:solidFill>
              <a:srgbClr val="E67E22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65760" y="1143000"/>
            <a:ext cx="2560320" cy="54864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6576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sl-SI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RAČUNALNIKU/TABLICI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5720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algn="ctr"/>
            <a:r>
              <a:rPr lang="sl-SI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Vtipkamo </a:t>
            </a:r>
            <a:r>
              <a:rPr lang="sl-SI" u="sng" dirty="0">
                <a:hlinkClick r:id="rId4"/>
              </a:rPr>
              <a:t>chat.openai.com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45720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4864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502920" y="2788920"/>
            <a:ext cx="2286000" cy="11887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200400" y="1143000"/>
            <a:ext cx="2560320" cy="3474720"/>
          </a:xfrm>
          <a:prstGeom prst="rect">
            <a:avLst/>
          </a:prstGeom>
          <a:solidFill>
            <a:srgbClr val="F0F9FB"/>
          </a:solidFill>
          <a:ln w="25400">
            <a:solidFill>
              <a:srgbClr val="028090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3200400" y="1143000"/>
            <a:ext cx="2560320" cy="5486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320040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sl-SI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PAMETNEM TELEFONU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329184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algn="ctr"/>
            <a:r>
              <a:rPr lang="sl-SI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Vtipkamo </a:t>
            </a:r>
            <a:r>
              <a:rPr lang="sl-SI" u="sng" dirty="0">
                <a:hlinkClick r:id="rId4"/>
              </a:rPr>
              <a:t>chat.openai.com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329184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338328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6035040" y="1143000"/>
            <a:ext cx="2560320" cy="3474720"/>
          </a:xfrm>
          <a:prstGeom prst="rect">
            <a:avLst/>
          </a:prstGeom>
          <a:solidFill>
            <a:srgbClr val="F5EEF8"/>
          </a:solidFill>
          <a:ln w="25400">
            <a:solidFill>
              <a:srgbClr val="8E44AD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6035040" y="1143000"/>
            <a:ext cx="2560320" cy="54864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603504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sl-SI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APLIKACIJA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612648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sl-SI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Naloži aplikacijo CHAT GPT</a:t>
            </a:r>
            <a:endParaRPr lang="en-US" sz="1300" dirty="0"/>
          </a:p>
        </p:txBody>
      </p:sp>
      <p:sp>
        <p:nvSpPr>
          <p:cNvPr id="23" name="Shape 20"/>
          <p:cNvSpPr/>
          <p:nvPr/>
        </p:nvSpPr>
        <p:spPr>
          <a:xfrm>
            <a:off x="10916447" y="2365580"/>
            <a:ext cx="341757" cy="240459"/>
          </a:xfrm>
          <a:prstGeom prst="rect">
            <a:avLst/>
          </a:prstGeom>
          <a:solidFill>
            <a:srgbClr val="FFFFFF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21792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2990088" y="2377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28090"/>
                </a:solidFill>
              </a:rPr>
              <a:t>→</a:t>
            </a:r>
            <a:endParaRPr lang="en-US" sz="2200" dirty="0"/>
          </a:p>
        </p:txBody>
      </p:sp>
      <p:sp>
        <p:nvSpPr>
          <p:cNvPr id="27" name="Text 24"/>
          <p:cNvSpPr/>
          <p:nvPr/>
        </p:nvSpPr>
        <p:spPr>
          <a:xfrm>
            <a:off x="5824728" y="2377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28090"/>
                </a:solidFill>
              </a:rPr>
              <a:t>→</a:t>
            </a:r>
            <a:endParaRPr lang="en-US" sz="2200" dirty="0"/>
          </a:p>
        </p:txBody>
      </p:sp>
      <p:sp>
        <p:nvSpPr>
          <p:cNvPr id="28" name="Shape 25"/>
          <p:cNvSpPr/>
          <p:nvPr/>
        </p:nvSpPr>
        <p:spPr>
          <a:xfrm>
            <a:off x="365760" y="4572000"/>
            <a:ext cx="8412480" cy="530352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29" name="Text 26"/>
          <p:cNvSpPr/>
          <p:nvPr/>
        </p:nvSpPr>
        <p:spPr>
          <a:xfrm>
            <a:off x="457200" y="4608576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150" dirty="0"/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id="{F0466594-3140-B119-6875-DB167034E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38" y="2906988"/>
            <a:ext cx="739204" cy="952583"/>
          </a:xfrm>
          <a:prstGeom prst="rect">
            <a:avLst/>
          </a:prstGeom>
        </p:spPr>
      </p:pic>
      <p:pic>
        <p:nvPicPr>
          <p:cNvPr id="35" name="Slika 34">
            <a:extLst>
              <a:ext uri="{FF2B5EF4-FFF2-40B4-BE49-F238E27FC236}">
                <a16:creationId xmlns:a16="http://schemas.microsoft.com/office/drawing/2014/main" id="{0D4263D6-8905-9E39-1161-E120CFA18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9103" y="2906988"/>
            <a:ext cx="739204" cy="975445"/>
          </a:xfrm>
          <a:prstGeom prst="rect">
            <a:avLst/>
          </a:prstGeom>
        </p:spPr>
      </p:pic>
      <p:pic>
        <p:nvPicPr>
          <p:cNvPr id="1028" name="Picture 4" descr="7 stvari, ki jih lahko počnete na začetnem zaslonu Android | WidgetClub">
            <a:extLst>
              <a:ext uri="{FF2B5EF4-FFF2-40B4-BE49-F238E27FC236}">
                <a16:creationId xmlns:a16="http://schemas.microsoft.com/office/drawing/2014/main" id="{49B748B1-5E46-7F26-9273-E0CC5268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74" y="2441368"/>
            <a:ext cx="1609503" cy="160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Elipsa 35">
            <a:extLst>
              <a:ext uri="{FF2B5EF4-FFF2-40B4-BE49-F238E27FC236}">
                <a16:creationId xmlns:a16="http://schemas.microsoft.com/office/drawing/2014/main" id="{6FB53A4C-89BC-5357-BB0A-6ED208D36A5C}"/>
              </a:ext>
            </a:extLst>
          </p:cNvPr>
          <p:cNvSpPr/>
          <p:nvPr/>
        </p:nvSpPr>
        <p:spPr>
          <a:xfrm>
            <a:off x="4480560" y="3703320"/>
            <a:ext cx="276446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Elipsa 36">
            <a:extLst>
              <a:ext uri="{FF2B5EF4-FFF2-40B4-BE49-F238E27FC236}">
                <a16:creationId xmlns:a16="http://schemas.microsoft.com/office/drawing/2014/main" id="{5FC0ECBE-5B55-EC50-488F-24B950D8DE86}"/>
              </a:ext>
            </a:extLst>
          </p:cNvPr>
          <p:cNvSpPr/>
          <p:nvPr/>
        </p:nvSpPr>
        <p:spPr>
          <a:xfrm>
            <a:off x="4226442" y="2761488"/>
            <a:ext cx="930349" cy="274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30" name="Picture 6" descr="Chat gpt - Free technology icons">
            <a:extLst>
              <a:ext uri="{FF2B5EF4-FFF2-40B4-BE49-F238E27FC236}">
                <a16:creationId xmlns:a16="http://schemas.microsoft.com/office/drawing/2014/main" id="{EE5C3499-1717-EEE0-A797-950E9889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7" y="2834640"/>
            <a:ext cx="712470" cy="71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</a:t>
            </a: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UVOD - 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Kaj </a:t>
            </a: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ChatGPT?</a:t>
            </a: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6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153" y="1136302"/>
            <a:ext cx="778303" cy="778303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274320" y="2926080"/>
            <a:ext cx="8444378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/>
          <p:cNvSpPr/>
          <p:nvPr/>
        </p:nvSpPr>
        <p:spPr>
          <a:xfrm>
            <a:off x="258370" y="1946609"/>
            <a:ext cx="8444378" cy="5943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23" name="Text 16"/>
          <p:cNvSpPr/>
          <p:nvPr/>
        </p:nvSpPr>
        <p:spPr>
          <a:xfrm>
            <a:off x="441252" y="2178823"/>
            <a:ext cx="684285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sl-SI" sz="1400" dirty="0" err="1">
                <a:solidFill>
                  <a:schemeClr val="bg1"/>
                </a:solidFill>
              </a:rPr>
              <a:t>ChatGPT</a:t>
            </a:r>
            <a:r>
              <a:rPr lang="sl-SI" sz="1400" dirty="0">
                <a:solidFill>
                  <a:schemeClr val="bg1"/>
                </a:solidFill>
              </a:rPr>
              <a:t> je računalniški program (umetna inteligenca), ki zna razumeti in ustvarjati besedilo v naravnem jeziku – to pomeni, da se lahko z njim pogovarjaš skoraj kot s človekom.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35" name="Shape 15">
            <a:extLst>
              <a:ext uri="{FF2B5EF4-FFF2-40B4-BE49-F238E27FC236}">
                <a16:creationId xmlns:a16="http://schemas.microsoft.com/office/drawing/2014/main" id="{12490E8F-6B87-0239-8768-3AEB823A7107}"/>
              </a:ext>
            </a:extLst>
          </p:cNvPr>
          <p:cNvSpPr/>
          <p:nvPr/>
        </p:nvSpPr>
        <p:spPr>
          <a:xfrm>
            <a:off x="274320" y="4453128"/>
            <a:ext cx="8444378" cy="5943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36" name="Text 17"/>
          <p:cNvSpPr/>
          <p:nvPr/>
        </p:nvSpPr>
        <p:spPr>
          <a:xfrm>
            <a:off x="425302" y="3219751"/>
            <a:ext cx="7862007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r>
              <a:rPr lang="sl-SI" sz="1600" dirty="0"/>
              <a:t>Razvil ga je podjetje </a:t>
            </a:r>
            <a:r>
              <a:rPr lang="sl-SI" sz="1600" dirty="0" err="1"/>
              <a:t>OpenAI</a:t>
            </a:r>
            <a:r>
              <a:rPr lang="sl-SI" sz="1600" dirty="0"/>
              <a:t>, temelji pa na modelih GPT (</a:t>
            </a:r>
            <a:r>
              <a:rPr lang="sl-SI" sz="1600" dirty="0" err="1"/>
              <a:t>Generative</a:t>
            </a:r>
            <a:r>
              <a:rPr lang="sl-SI" sz="1600" dirty="0"/>
              <a:t> </a:t>
            </a:r>
            <a:r>
              <a:rPr lang="sl-SI" sz="1600" dirty="0" err="1"/>
              <a:t>Pre-trained</a:t>
            </a:r>
            <a:r>
              <a:rPr lang="sl-SI" sz="1600" dirty="0"/>
              <a:t> </a:t>
            </a:r>
            <a:r>
              <a:rPr lang="sl-SI" sz="1600" dirty="0" err="1"/>
              <a:t>Transformer</a:t>
            </a:r>
            <a:r>
              <a:rPr lang="sl-SI" sz="1600" dirty="0"/>
              <a:t>) - </a:t>
            </a:r>
            <a:r>
              <a:rPr lang="pl-PL" sz="1600" dirty="0"/>
              <a:t>vrsta </a:t>
            </a:r>
            <a:r>
              <a:rPr lang="pl-PL" sz="1600" b="1" dirty="0"/>
              <a:t>umetne inteligence</a:t>
            </a:r>
            <a:r>
              <a:rPr lang="pl-PL" sz="1600" dirty="0"/>
              <a:t>, ki je narejena za delo z besedilom</a:t>
            </a:r>
            <a:r>
              <a:rPr lang="sl-SI" sz="1600" dirty="0"/>
              <a:t>. </a:t>
            </a:r>
          </a:p>
          <a:p>
            <a:r>
              <a:rPr lang="sl-SI" sz="1600" dirty="0"/>
              <a:t>Uporablja se za: odgovarjanje na vprašanja, razlago snovi (npr. za šolo), pisanje besedil (eseji, e-pošta, zgodbe), prevajanje, pomoč pri programiranju in še veliko več….</a:t>
            </a:r>
          </a:p>
          <a:p>
            <a:pPr marL="0" indent="0">
              <a:buNone/>
            </a:pPr>
            <a:endParaRPr lang="en-US" sz="1300" dirty="0"/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7D751320-6726-5A63-D8F9-1C1A98502149}"/>
              </a:ext>
            </a:extLst>
          </p:cNvPr>
          <p:cNvSpPr txBox="1"/>
          <p:nvPr/>
        </p:nvSpPr>
        <p:spPr>
          <a:xfrm>
            <a:off x="365760" y="4562771"/>
            <a:ext cx="7309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/>
              <a:t>ChatGPT je digitalni pomočnik, ki ti pomaga z informacijami in besedilom.</a:t>
            </a:r>
            <a:endParaRPr lang="sl-SI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F68A8D6-CA46-8F15-EF9F-BF4C75A1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54"/>
            <a:ext cx="9144000" cy="4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7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944CA-84BB-B342-DA43-C4BE785FA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7">
            <a:extLst>
              <a:ext uri="{FF2B5EF4-FFF2-40B4-BE49-F238E27FC236}">
                <a16:creationId xmlns:a16="http://schemas.microsoft.com/office/drawing/2014/main" id="{05A2D632-44A8-BC9A-7835-49F212409BB8}"/>
              </a:ext>
            </a:extLst>
          </p:cNvPr>
          <p:cNvSpPr/>
          <p:nvPr/>
        </p:nvSpPr>
        <p:spPr>
          <a:xfrm>
            <a:off x="365760" y="1188720"/>
            <a:ext cx="3931920" cy="3566160"/>
          </a:xfrm>
          <a:prstGeom prst="rect">
            <a:avLst/>
          </a:prstGeom>
          <a:solidFill>
            <a:srgbClr val="FFF5F5"/>
          </a:solidFill>
          <a:ln w="25400">
            <a:solidFill>
              <a:srgbClr val="E57373"/>
            </a:solidFill>
            <a:prstDash val="solid"/>
          </a:ln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C40B9C2C-E779-C430-2DFB-078B02B34BFD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8B0000"/>
          </a:solidFill>
          <a:ln w="12700">
            <a:solidFill>
              <a:srgbClr val="8B0000"/>
            </a:solidFill>
            <a:prstDash val="solid"/>
          </a:ln>
        </p:spPr>
        <p:txBody>
          <a:bodyPr/>
          <a:lstStyle/>
          <a:p>
            <a:pPr lvl="2"/>
            <a:endParaRPr lang="sl-SI" dirty="0"/>
          </a:p>
          <a:p>
            <a:pPr lvl="2"/>
            <a:r>
              <a:rPr lang="sl-SI" dirty="0" err="1">
                <a:solidFill>
                  <a:schemeClr val="bg1"/>
                </a:solidFill>
              </a:rPr>
              <a:t>ChatGPT</a:t>
            </a:r>
            <a:r>
              <a:rPr lang="sl-SI" dirty="0">
                <a:solidFill>
                  <a:schemeClr val="bg1"/>
                </a:solidFill>
              </a:rPr>
              <a:t> ni edina umetna inteligenca – !prost dostop omejitve!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251C8A15-4F39-AC65-28DD-D1ED01897EA8}"/>
              </a:ext>
            </a:extLst>
          </p:cNvPr>
          <p:cNvSpPr/>
          <p:nvPr/>
        </p:nvSpPr>
        <p:spPr>
          <a:xfrm>
            <a:off x="1005840" y="18288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60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97ED5A6-AD37-D542-67F4-E5226749F0B6}"/>
              </a:ext>
            </a:extLst>
          </p:cNvPr>
          <p:cNvSpPr/>
          <p:nvPr/>
        </p:nvSpPr>
        <p:spPr>
          <a:xfrm>
            <a:off x="365760" y="1188720"/>
            <a:ext cx="3931920" cy="50292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1F91411E-D8F7-35C5-5933-882B823C2A80}"/>
              </a:ext>
            </a:extLst>
          </p:cNvPr>
          <p:cNvSpPr/>
          <p:nvPr/>
        </p:nvSpPr>
        <p:spPr>
          <a:xfrm>
            <a:off x="457200" y="1216152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sl-SI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 GPT</a:t>
            </a:r>
            <a:endParaRPr lang="en-US" sz="16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A366086-2E90-E653-FE53-3E27AA0B58CF}"/>
              </a:ext>
            </a:extLst>
          </p:cNvPr>
          <p:cNvSpPr/>
          <p:nvPr/>
        </p:nvSpPr>
        <p:spPr>
          <a:xfrm>
            <a:off x="457200" y="1783080"/>
            <a:ext cx="3749040" cy="288036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endParaRPr lang="sl-SI" sz="1400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6F6F2E34-9F34-FD47-1048-ECA46A4551D8}"/>
              </a:ext>
            </a:extLst>
          </p:cNvPr>
          <p:cNvSpPr/>
          <p:nvPr/>
        </p:nvSpPr>
        <p:spPr>
          <a:xfrm>
            <a:off x="4846320" y="1188720"/>
            <a:ext cx="3931920" cy="3566160"/>
          </a:xfrm>
          <a:prstGeom prst="rect">
            <a:avLst/>
          </a:prstGeom>
          <a:solidFill>
            <a:srgbClr val="FFF5F5"/>
          </a:solidFill>
          <a:ln w="25400">
            <a:solidFill>
              <a:srgbClr val="E57373"/>
            </a:solidFill>
            <a:prstDash val="solid"/>
          </a:ln>
        </p:spPr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 err="1"/>
              <a:t>ChatGPT</a:t>
            </a:r>
            <a:r>
              <a:rPr lang="sl-SI" dirty="0"/>
              <a:t> 		= </a:t>
            </a:r>
            <a:r>
              <a:rPr lang="sl-SI" dirty="0" err="1"/>
              <a:t>OpenAI</a:t>
            </a:r>
            <a:r>
              <a:rPr lang="sl-SI" dirty="0"/>
              <a:t> </a:t>
            </a:r>
          </a:p>
          <a:p>
            <a:r>
              <a:rPr lang="sl-SI" dirty="0"/>
              <a:t>Claude 		= </a:t>
            </a:r>
            <a:r>
              <a:rPr lang="sl-SI" dirty="0" err="1"/>
              <a:t>Anthropic</a:t>
            </a:r>
            <a:r>
              <a:rPr lang="sl-SI" dirty="0"/>
              <a:t> </a:t>
            </a:r>
          </a:p>
          <a:p>
            <a:r>
              <a:rPr lang="sl-SI" dirty="0" err="1"/>
              <a:t>Gemini</a:t>
            </a:r>
            <a:r>
              <a:rPr lang="sl-SI" dirty="0"/>
              <a:t> 		= Google </a:t>
            </a:r>
          </a:p>
          <a:p>
            <a:r>
              <a:rPr lang="sl-SI" dirty="0" err="1"/>
              <a:t>Grok</a:t>
            </a:r>
            <a:r>
              <a:rPr lang="sl-SI" dirty="0"/>
              <a:t> 		= </a:t>
            </a:r>
            <a:r>
              <a:rPr lang="sl-SI" dirty="0" err="1"/>
              <a:t>xAI</a:t>
            </a:r>
            <a:r>
              <a:rPr lang="sl-SI" dirty="0"/>
              <a:t> </a:t>
            </a:r>
          </a:p>
          <a:p>
            <a:r>
              <a:rPr lang="sl-SI" dirty="0" err="1"/>
              <a:t>DeepSeek</a:t>
            </a:r>
            <a:r>
              <a:rPr lang="sl-SI" dirty="0"/>
              <a:t> 	= </a:t>
            </a:r>
            <a:r>
              <a:rPr lang="sl-SI" dirty="0" err="1"/>
              <a:t>DeepSeek</a:t>
            </a:r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dirty="0"/>
              <a:t>Vsi so “AI pomočniki”, vendar od različnih podjetij.</a:t>
            </a:r>
          </a:p>
          <a:p>
            <a:endParaRPr lang="sl-SI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B9EF3E08-3E67-E8D4-4662-458903066EB7}"/>
              </a:ext>
            </a:extLst>
          </p:cNvPr>
          <p:cNvSpPr/>
          <p:nvPr/>
        </p:nvSpPr>
        <p:spPr>
          <a:xfrm>
            <a:off x="4846320" y="1188720"/>
            <a:ext cx="3931920" cy="50292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8CD41095-963E-D6AC-E8FE-A2CAFD269586}"/>
              </a:ext>
            </a:extLst>
          </p:cNvPr>
          <p:cNvSpPr/>
          <p:nvPr/>
        </p:nvSpPr>
        <p:spPr>
          <a:xfrm>
            <a:off x="4937760" y="1216152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sl-SI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PRIMERI</a:t>
            </a:r>
            <a:endParaRPr lang="en-US" sz="1600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E62F2453-CAC9-FB22-1316-A413CFD2F88B}"/>
              </a:ext>
            </a:extLst>
          </p:cNvPr>
          <p:cNvSpPr txBox="1"/>
          <p:nvPr/>
        </p:nvSpPr>
        <p:spPr>
          <a:xfrm>
            <a:off x="365760" y="2162964"/>
            <a:ext cx="39319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 err="1"/>
              <a:t>ChatGPT</a:t>
            </a:r>
            <a:r>
              <a:rPr lang="sl-SI" dirty="0"/>
              <a:t> ni edina umetna inteligenca.</a:t>
            </a:r>
            <a:br>
              <a:rPr lang="sl-SI" dirty="0"/>
            </a:br>
            <a:r>
              <a:rPr lang="sl-SI" dirty="0"/>
              <a:t>Obstajajo tudi druge.</a:t>
            </a:r>
          </a:p>
          <a:p>
            <a:endParaRPr lang="sl-SI" dirty="0"/>
          </a:p>
          <a:p>
            <a:br>
              <a:rPr lang="sl-SI" dirty="0"/>
            </a:br>
            <a:r>
              <a:rPr lang="sl-SI" dirty="0"/>
              <a:t>Danes bomo spoznali </a:t>
            </a:r>
            <a:r>
              <a:rPr lang="sl-SI" dirty="0" err="1"/>
              <a:t>ChatGPT</a:t>
            </a:r>
            <a:r>
              <a:rPr lang="sl-SI" dirty="0"/>
              <a:t>, ker je najbolj enostaven za začetnike</a:t>
            </a:r>
          </a:p>
        </p:txBody>
      </p:sp>
    </p:spTree>
    <p:extLst>
      <p:ext uri="{BB962C8B-B14F-4D97-AF65-F5344CB8AC3E}">
        <p14:creationId xmlns:p14="http://schemas.microsoft.com/office/powerpoint/2010/main" val="415601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332F43D-03C5-6C80-8E93-28829BE6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70" y="-1"/>
            <a:ext cx="5137012" cy="519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4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8B0000"/>
          </a:solidFill>
          <a:ln w="12700">
            <a:solidFill>
              <a:srgbClr val="8B0000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"/>
            <a:ext cx="640080" cy="6400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05840" y="18288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Varnostna pravila — Preberi najprej!</a:t>
            </a:r>
            <a:endParaRPr lang="en-US" sz="2600" dirty="0"/>
          </a:p>
        </p:txBody>
      </p:sp>
      <p:sp>
        <p:nvSpPr>
          <p:cNvPr id="5" name="Shape 2"/>
          <p:cNvSpPr/>
          <p:nvPr/>
        </p:nvSpPr>
        <p:spPr>
          <a:xfrm>
            <a:off x="365760" y="1188720"/>
            <a:ext cx="3931920" cy="3566160"/>
          </a:xfrm>
          <a:prstGeom prst="rect">
            <a:avLst/>
          </a:prstGeom>
          <a:solidFill>
            <a:srgbClr val="FFF5F5"/>
          </a:solidFill>
          <a:ln w="25400">
            <a:solidFill>
              <a:srgbClr val="E57373"/>
            </a:solidFill>
            <a:prstDash val="solid"/>
          </a:ln>
        </p:spPr>
        <p:txBody>
          <a:bodyPr/>
          <a:lstStyle/>
          <a:p>
            <a:endParaRPr lang="sl-SI" dirty="0"/>
          </a:p>
        </p:txBody>
      </p:sp>
      <p:sp>
        <p:nvSpPr>
          <p:cNvPr id="6" name="Shape 3"/>
          <p:cNvSpPr/>
          <p:nvPr/>
        </p:nvSpPr>
        <p:spPr>
          <a:xfrm>
            <a:off x="365760" y="1188720"/>
            <a:ext cx="3931920" cy="50292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57200" y="1216152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PRAVILO 1</a:t>
            </a:r>
            <a:endParaRPr lang="en-US" sz="16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0" y="1783080"/>
            <a:ext cx="1188720" cy="118872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57200" y="301752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 NI zdravnik!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457200" y="3520440"/>
            <a:ext cx="3749040" cy="114300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 pomočnik za informacije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razumevanje —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za diagnoze ali zdravljenje.</a:t>
            </a:r>
            <a:endParaRPr lang="en-US" sz="1300" dirty="0"/>
          </a:p>
        </p:txBody>
      </p:sp>
      <p:sp>
        <p:nvSpPr>
          <p:cNvPr id="11" name="Shape 7"/>
          <p:cNvSpPr/>
          <p:nvPr/>
        </p:nvSpPr>
        <p:spPr>
          <a:xfrm>
            <a:off x="4846320" y="1188720"/>
            <a:ext cx="3931920" cy="3566160"/>
          </a:xfrm>
          <a:prstGeom prst="rect">
            <a:avLst/>
          </a:prstGeom>
          <a:solidFill>
            <a:srgbClr val="FFF5F5"/>
          </a:solidFill>
          <a:ln w="25400">
            <a:solidFill>
              <a:srgbClr val="E57373"/>
            </a:solidFill>
            <a:prstDash val="solid"/>
          </a:ln>
        </p:spPr>
      </p:sp>
      <p:sp>
        <p:nvSpPr>
          <p:cNvPr id="12" name="Shape 8"/>
          <p:cNvSpPr/>
          <p:nvPr/>
        </p:nvSpPr>
        <p:spPr>
          <a:xfrm>
            <a:off x="4846320" y="1188720"/>
            <a:ext cx="3931920" cy="50292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937760" y="1216152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PRAVILO 2</a:t>
            </a:r>
            <a:endParaRPr lang="en-US" sz="16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1783080"/>
            <a:ext cx="1005840" cy="100584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937760" y="2834640"/>
            <a:ext cx="3749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 vpisujemo osebnih podatkov!</a:t>
            </a:r>
            <a:endParaRPr lang="en-US" sz="1400" dirty="0"/>
          </a:p>
        </p:txBody>
      </p:sp>
      <p:sp>
        <p:nvSpPr>
          <p:cNvPr id="16" name="Text 11"/>
          <p:cNvSpPr/>
          <p:nvPr/>
        </p:nvSpPr>
        <p:spPr>
          <a:xfrm>
            <a:off x="4937760" y="3429000"/>
            <a:ext cx="3749040" cy="128016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 EMŠO
❌  Številke kartic
❌  Gesla
❌  Osebni zdravstveni podatki</a:t>
            </a:r>
            <a:endParaRPr lang="en-US" sz="1300" dirty="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85898699-73E4-90D0-F59B-20124671A458}"/>
              </a:ext>
            </a:extLst>
          </p:cNvPr>
          <p:cNvSpPr txBox="1"/>
          <p:nvPr/>
        </p:nvSpPr>
        <p:spPr>
          <a:xfrm>
            <a:off x="356235" y="1897201"/>
            <a:ext cx="12346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sl-SI" sz="7200" dirty="0"/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0F6A51C6-12C8-DEF4-31BF-C5FD44BF59C8}"/>
              </a:ext>
            </a:extLst>
          </p:cNvPr>
          <p:cNvSpPr txBox="1"/>
          <p:nvPr/>
        </p:nvSpPr>
        <p:spPr>
          <a:xfrm>
            <a:off x="5006221" y="1771471"/>
            <a:ext cx="12346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</a:t>
            </a:r>
            <a:endParaRPr lang="sl-SI" sz="7200" dirty="0"/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A6BAAE9C-0D28-2739-F8E5-A209EBF12C51}"/>
              </a:ext>
            </a:extLst>
          </p:cNvPr>
          <p:cNvSpPr txBox="1"/>
          <p:nvPr/>
        </p:nvSpPr>
        <p:spPr>
          <a:xfrm>
            <a:off x="2935605" y="1862911"/>
            <a:ext cx="1129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2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!!!</a:t>
            </a:r>
            <a:endParaRPr lang="sl-SI" sz="7200" b="1" dirty="0">
              <a:solidFill>
                <a:srgbClr val="FF0000"/>
              </a:solidFill>
            </a:endParaRP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89578DC0-CE3A-5B26-A24A-8143C87BF86D}"/>
              </a:ext>
            </a:extLst>
          </p:cNvPr>
          <p:cNvSpPr txBox="1"/>
          <p:nvPr/>
        </p:nvSpPr>
        <p:spPr>
          <a:xfrm>
            <a:off x="7498080" y="1796146"/>
            <a:ext cx="1129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200" b="1" dirty="0">
                <a:solidFill>
                  <a:srgbClr val="FF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!!!</a:t>
            </a:r>
            <a:endParaRPr lang="sl-SI" sz="7200" b="1" dirty="0">
              <a:solidFill>
                <a:srgbClr val="FF0000"/>
              </a:solidFill>
            </a:endParaRP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E1D12D60-3D30-CE81-E118-92FF712D4A20}"/>
              </a:ext>
            </a:extLst>
          </p:cNvPr>
          <p:cNvSpPr txBox="1"/>
          <p:nvPr/>
        </p:nvSpPr>
        <p:spPr>
          <a:xfrm>
            <a:off x="506110" y="4819993"/>
            <a:ext cx="379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/>
              <a:t>https://home-doctor-info.ijs.si/templates/sl/index.html</a:t>
            </a:r>
            <a:endParaRPr lang="sl-SI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D4DE-C108-8299-E6AE-5C659DAFD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89902E1-CC46-57D7-1A21-11445FB2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54"/>
            <a:ext cx="9144000" cy="4989591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5BA5C9CE-2BEB-993A-8850-F81AA16A8540}"/>
              </a:ext>
            </a:extLst>
          </p:cNvPr>
          <p:cNvCxnSpPr/>
          <p:nvPr/>
        </p:nvCxnSpPr>
        <p:spPr>
          <a:xfrm>
            <a:off x="6500294" y="4813629"/>
            <a:ext cx="1156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8FF7EB8D-4031-DB1B-4B10-008E123A7FD5}"/>
              </a:ext>
            </a:extLst>
          </p:cNvPr>
          <p:cNvCxnSpPr/>
          <p:nvPr/>
        </p:nvCxnSpPr>
        <p:spPr>
          <a:xfrm>
            <a:off x="1750329" y="2480004"/>
            <a:ext cx="1156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F4D8D072-564F-7B9B-27BA-55E3542ADE73}"/>
              </a:ext>
            </a:extLst>
          </p:cNvPr>
          <p:cNvCxnSpPr/>
          <p:nvPr/>
        </p:nvCxnSpPr>
        <p:spPr>
          <a:xfrm>
            <a:off x="6224069" y="755979"/>
            <a:ext cx="1156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aven puščični povezovalnik 1">
            <a:extLst>
              <a:ext uri="{FF2B5EF4-FFF2-40B4-BE49-F238E27FC236}">
                <a16:creationId xmlns:a16="http://schemas.microsoft.com/office/drawing/2014/main" id="{758C390B-2BE4-7D2E-2E30-EF6E03BA08D3}"/>
              </a:ext>
            </a:extLst>
          </p:cNvPr>
          <p:cNvCxnSpPr>
            <a:cxnSpLocks/>
          </p:cNvCxnSpPr>
          <p:nvPr/>
        </p:nvCxnSpPr>
        <p:spPr>
          <a:xfrm flipH="1">
            <a:off x="1184752" y="1214729"/>
            <a:ext cx="113115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2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Kako zastavljamo vprašanja?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914400" y="1143000"/>
            <a:ext cx="7315200" cy="685800"/>
          </a:xfrm>
          <a:prstGeom prst="rect">
            <a:avLst/>
          </a:prstGeom>
          <a:solidFill>
            <a:srgbClr val="F4A01C"/>
          </a:solidFill>
          <a:ln w="12700">
            <a:solidFill>
              <a:srgbClr val="F4A01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14400" y="1143000"/>
            <a:ext cx="73152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Kakovost vprašanja = Kakovost odgovora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14400" y="1920240"/>
            <a:ext cx="731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01636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"ChatGPT ni Google. Z njim se pogovarjamo."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57200" y="2468880"/>
            <a:ext cx="3931920" cy="45720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7200" y="246888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❌  Slab ukaz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4754880" y="2468880"/>
            <a:ext cx="3931920" cy="457200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754880" y="246888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Dober ukaz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457200" y="3017520"/>
            <a:ext cx="3931920" cy="594360"/>
          </a:xfrm>
          <a:prstGeom prst="rect">
            <a:avLst/>
          </a:prstGeom>
          <a:solidFill>
            <a:srgbClr val="FFEEEE"/>
          </a:solidFill>
          <a:ln w="12700">
            <a:solidFill>
              <a:srgbClr val="E5737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48640" y="3063240"/>
            <a:ext cx="3749040" cy="502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Hrana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4754880" y="3017520"/>
            <a:ext cx="3931920" cy="594360"/>
          </a:xfrm>
          <a:prstGeom prst="rect">
            <a:avLst/>
          </a:prstGeom>
          <a:solidFill>
            <a:srgbClr val="EEFFF4"/>
          </a:solidFill>
          <a:ln w="12700">
            <a:solidFill>
              <a:srgbClr val="5CB85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4846320" y="3044952"/>
            <a:ext cx="3749040" cy="54864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A4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Predlagaj 5 večerij za diabetika tipa 2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4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 malo ogljikovih hidratov.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457200" y="3685032"/>
            <a:ext cx="3931920" cy="594360"/>
          </a:xfrm>
          <a:prstGeom prst="rect">
            <a:avLst/>
          </a:prstGeom>
          <a:solidFill>
            <a:srgbClr val="FFEEEE"/>
          </a:solidFill>
          <a:ln w="12700">
            <a:solidFill>
              <a:srgbClr val="E5737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48640" y="3730752"/>
            <a:ext cx="3749040" cy="502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Bolezen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754880" y="3685032"/>
            <a:ext cx="3931920" cy="594360"/>
          </a:xfrm>
          <a:prstGeom prst="rect">
            <a:avLst/>
          </a:prstGeom>
          <a:solidFill>
            <a:srgbClr val="EEFFF4"/>
          </a:solidFill>
          <a:ln w="12700">
            <a:solidFill>
              <a:srgbClr val="5CB85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846320" y="3712464"/>
            <a:ext cx="3749040" cy="54864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A4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Kaj je sladkorna bolezen tipa 2,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4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razloženo za začetnika?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457200" y="4352544"/>
            <a:ext cx="3931920" cy="594360"/>
          </a:xfrm>
          <a:prstGeom prst="rect">
            <a:avLst/>
          </a:prstGeom>
          <a:solidFill>
            <a:srgbClr val="FFEEEE"/>
          </a:solidFill>
          <a:ln w="12700">
            <a:solidFill>
              <a:srgbClr val="E5737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48640" y="4398264"/>
            <a:ext cx="3749040" cy="5029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Gibanje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4754880" y="4352544"/>
            <a:ext cx="3931920" cy="594360"/>
          </a:xfrm>
          <a:prstGeom prst="rect">
            <a:avLst/>
          </a:prstGeom>
          <a:solidFill>
            <a:srgbClr val="EEFFF4"/>
          </a:solidFill>
          <a:ln w="12700">
            <a:solidFill>
              <a:srgbClr val="5CB85C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846320" y="4379976"/>
            <a:ext cx="3749040" cy="54864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A4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Predlagaj varno tedensko gibanje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A4A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 osebo 65+, ki ima diabetes.</a:t>
            </a:r>
            <a:endParaRPr lang="en-US" sz="11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E11E2F-6321-0E53-98AD-E1AA6910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9909E22-AA2E-595D-A9B8-0C10D2BC5A5A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FA009A09-CC96-77A5-C27E-82B1A16C8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01168"/>
            <a:ext cx="594360" cy="59436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9E50AE87-FEBF-4084-81C5-0531A71FE69C}"/>
              </a:ext>
            </a:extLst>
          </p:cNvPr>
          <p:cNvSpPr/>
          <p:nvPr/>
        </p:nvSpPr>
        <p:spPr>
          <a:xfrm>
            <a:off x="1005840" y="18288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Formula za odlične odgovore</a:t>
            </a:r>
            <a:endParaRPr lang="en-US" sz="26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7A974253-36B1-3822-F7DD-82B139EBA27B}"/>
              </a:ext>
            </a:extLst>
          </p:cNvPr>
          <p:cNvSpPr/>
          <p:nvPr/>
        </p:nvSpPr>
        <p:spPr>
          <a:xfrm>
            <a:off x="365760" y="1143000"/>
            <a:ext cx="2560320" cy="3474720"/>
          </a:xfrm>
          <a:prstGeom prst="rect">
            <a:avLst/>
          </a:prstGeom>
          <a:solidFill>
            <a:srgbClr val="FEF3E2"/>
          </a:solidFill>
          <a:ln w="25400">
            <a:solidFill>
              <a:srgbClr val="E67E22"/>
            </a:solidFill>
            <a:prstDash val="solid"/>
          </a:ln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0437098F-E023-C29F-4376-C2C4A20CAED1}"/>
              </a:ext>
            </a:extLst>
          </p:cNvPr>
          <p:cNvSpPr/>
          <p:nvPr/>
        </p:nvSpPr>
        <p:spPr>
          <a:xfrm>
            <a:off x="365760" y="1143000"/>
            <a:ext cx="2560320" cy="54864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4B1C0CFF-BD18-EAE1-3585-8C7F81FE3038}"/>
              </a:ext>
            </a:extLst>
          </p:cNvPr>
          <p:cNvSpPr/>
          <p:nvPr/>
        </p:nvSpPr>
        <p:spPr>
          <a:xfrm>
            <a:off x="36576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VLOGA</a:t>
            </a:r>
            <a:endParaRPr lang="en-US" sz="16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9DFDC28B-0968-21DC-DA31-64544DEA315D}"/>
              </a:ext>
            </a:extLst>
          </p:cNvPr>
          <p:cNvSpPr/>
          <p:nvPr/>
        </p:nvSpPr>
        <p:spPr>
          <a:xfrm>
            <a:off x="45720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Kdo naj bo ChatGPT?</a:t>
            </a:r>
            <a:endParaRPr lang="en-US" sz="13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C85A3D08-2F65-9133-8205-9B0D5F010EF9}"/>
              </a:ext>
            </a:extLst>
          </p:cNvPr>
          <p:cNvSpPr/>
          <p:nvPr/>
        </p:nvSpPr>
        <p:spPr>
          <a:xfrm>
            <a:off x="45720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41C649FE-A3C7-5952-7DF0-11DB1325F2C1}"/>
              </a:ext>
            </a:extLst>
          </p:cNvPr>
          <p:cNvSpPr/>
          <p:nvPr/>
        </p:nvSpPr>
        <p:spPr>
          <a:xfrm>
            <a:off x="54864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5CEBF4AA-A87C-783D-2546-882D165D3F31}"/>
              </a:ext>
            </a:extLst>
          </p:cNvPr>
          <p:cNvSpPr/>
          <p:nvPr/>
        </p:nvSpPr>
        <p:spPr>
          <a:xfrm>
            <a:off x="502920" y="2788920"/>
            <a:ext cx="2286000" cy="11887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E67E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"Obnašaj se kot prehranski svetovalec."</a:t>
            </a:r>
            <a:endParaRPr lang="en-US" sz="12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224CC7A8-4385-2053-F410-C5323C31876D}"/>
              </a:ext>
            </a:extLst>
          </p:cNvPr>
          <p:cNvSpPr/>
          <p:nvPr/>
        </p:nvSpPr>
        <p:spPr>
          <a:xfrm>
            <a:off x="3200400" y="1143000"/>
            <a:ext cx="2560320" cy="3474720"/>
          </a:xfrm>
          <a:prstGeom prst="rect">
            <a:avLst/>
          </a:prstGeom>
          <a:solidFill>
            <a:srgbClr val="F0F9FB"/>
          </a:solidFill>
          <a:ln w="25400">
            <a:solidFill>
              <a:srgbClr val="028090"/>
            </a:solidFill>
            <a:prstDash val="solid"/>
          </a:ln>
        </p:spPr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6153D45E-9C0C-FF37-4074-48156859D9A6}"/>
              </a:ext>
            </a:extLst>
          </p:cNvPr>
          <p:cNvSpPr/>
          <p:nvPr/>
        </p:nvSpPr>
        <p:spPr>
          <a:xfrm>
            <a:off x="3200400" y="1143000"/>
            <a:ext cx="2560320" cy="5486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61C86011-C9D1-4E3E-6EFA-FA5DBA1D9A0D}"/>
              </a:ext>
            </a:extLst>
          </p:cNvPr>
          <p:cNvSpPr/>
          <p:nvPr/>
        </p:nvSpPr>
        <p:spPr>
          <a:xfrm>
            <a:off x="320040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NALOGA</a:t>
            </a:r>
            <a:endParaRPr lang="en-US" sz="16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AE7A8EC5-EF97-3DFB-0CBC-942B9444C165}"/>
              </a:ext>
            </a:extLst>
          </p:cNvPr>
          <p:cNvSpPr/>
          <p:nvPr/>
        </p:nvSpPr>
        <p:spPr>
          <a:xfrm>
            <a:off x="329184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Kaj naj naredi?</a:t>
            </a:r>
            <a:endParaRPr lang="en-US" sz="13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B00B8314-D7DF-8F0D-B72F-6240962D0C53}"/>
              </a:ext>
            </a:extLst>
          </p:cNvPr>
          <p:cNvSpPr/>
          <p:nvPr/>
        </p:nvSpPr>
        <p:spPr>
          <a:xfrm>
            <a:off x="329184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B1E8E8C9-1ADD-558B-9A73-6A55071EE6EC}"/>
              </a:ext>
            </a:extLst>
          </p:cNvPr>
          <p:cNvSpPr/>
          <p:nvPr/>
        </p:nvSpPr>
        <p:spPr>
          <a:xfrm>
            <a:off x="338328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40D272FA-4FAF-D614-A8EA-AB152B3AE04E}"/>
              </a:ext>
            </a:extLst>
          </p:cNvPr>
          <p:cNvSpPr/>
          <p:nvPr/>
        </p:nvSpPr>
        <p:spPr>
          <a:xfrm>
            <a:off x="3337560" y="2788920"/>
            <a:ext cx="2286000" cy="11887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"Predlagaj kosilo za diabetika."</a:t>
            </a:r>
            <a:endParaRPr lang="en-US" sz="120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C27CCE22-9D42-BFEC-D9CF-D83AB698A09B}"/>
              </a:ext>
            </a:extLst>
          </p:cNvPr>
          <p:cNvSpPr/>
          <p:nvPr/>
        </p:nvSpPr>
        <p:spPr>
          <a:xfrm>
            <a:off x="6035040" y="1143000"/>
            <a:ext cx="2560320" cy="3474720"/>
          </a:xfrm>
          <a:prstGeom prst="rect">
            <a:avLst/>
          </a:prstGeom>
          <a:solidFill>
            <a:srgbClr val="F5EEF8"/>
          </a:solidFill>
          <a:ln w="25400">
            <a:solidFill>
              <a:srgbClr val="8E44AD"/>
            </a:solidFill>
            <a:prstDash val="solid"/>
          </a:ln>
        </p:spPr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E1BBA379-BD62-6AA5-FBF1-232DFC62AB82}"/>
              </a:ext>
            </a:extLst>
          </p:cNvPr>
          <p:cNvSpPr/>
          <p:nvPr/>
        </p:nvSpPr>
        <p:spPr>
          <a:xfrm>
            <a:off x="6035040" y="1143000"/>
            <a:ext cx="2560320" cy="54864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B2ABFC94-A60D-4B78-7820-9C6B386824CF}"/>
              </a:ext>
            </a:extLst>
          </p:cNvPr>
          <p:cNvSpPr/>
          <p:nvPr/>
        </p:nvSpPr>
        <p:spPr>
          <a:xfrm>
            <a:off x="603504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PODROBNOSTI</a:t>
            </a:r>
            <a:endParaRPr lang="en-US" sz="160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40AE15F7-CA93-72AF-2FBF-7861FBEAB94F}"/>
              </a:ext>
            </a:extLst>
          </p:cNvPr>
          <p:cNvSpPr/>
          <p:nvPr/>
        </p:nvSpPr>
        <p:spPr>
          <a:xfrm>
            <a:off x="612648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Kakšne omejitve?</a:t>
            </a:r>
            <a:endParaRPr lang="en-US" sz="1300" dirty="0"/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282A985A-BC51-BE29-56BA-6E110AB190EA}"/>
              </a:ext>
            </a:extLst>
          </p:cNvPr>
          <p:cNvSpPr/>
          <p:nvPr/>
        </p:nvSpPr>
        <p:spPr>
          <a:xfrm>
            <a:off x="612648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97827A6D-2F56-008E-DB88-FED06EF1277C}"/>
              </a:ext>
            </a:extLst>
          </p:cNvPr>
          <p:cNvSpPr/>
          <p:nvPr/>
        </p:nvSpPr>
        <p:spPr>
          <a:xfrm>
            <a:off x="621792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80C766B1-D460-D3CD-B3DD-F1666930361F}"/>
              </a:ext>
            </a:extLst>
          </p:cNvPr>
          <p:cNvSpPr/>
          <p:nvPr/>
        </p:nvSpPr>
        <p:spPr>
          <a:xfrm>
            <a:off x="6172200" y="2788920"/>
            <a:ext cx="2286000" cy="11887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E44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"Hrana naj bo poceni in enostavna."</a:t>
            </a:r>
            <a:endParaRPr lang="en-US" sz="1200" dirty="0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CAF58A67-E9E3-B808-F0B3-3A0D02220AC4}"/>
              </a:ext>
            </a:extLst>
          </p:cNvPr>
          <p:cNvSpPr/>
          <p:nvPr/>
        </p:nvSpPr>
        <p:spPr>
          <a:xfrm>
            <a:off x="2894076" y="2377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28090"/>
                </a:solidFill>
              </a:rPr>
              <a:t>→</a:t>
            </a:r>
            <a:endParaRPr lang="en-US" sz="2200" dirty="0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74B7986B-DF22-C844-EB75-0AAC4F07DA6C}"/>
              </a:ext>
            </a:extLst>
          </p:cNvPr>
          <p:cNvSpPr/>
          <p:nvPr/>
        </p:nvSpPr>
        <p:spPr>
          <a:xfrm>
            <a:off x="5824728" y="2377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28090"/>
                </a:solidFill>
              </a:rPr>
              <a:t>→</a:t>
            </a:r>
            <a:endParaRPr lang="en-US" sz="2200" dirty="0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6F1198ED-D03C-6EB0-A891-5EA74EC5B6DA}"/>
              </a:ext>
            </a:extLst>
          </p:cNvPr>
          <p:cNvSpPr/>
          <p:nvPr/>
        </p:nvSpPr>
        <p:spPr>
          <a:xfrm>
            <a:off x="365760" y="4572000"/>
            <a:ext cx="8412480" cy="530352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95025C0E-8C6A-7973-24B1-5227DDC479F4}"/>
              </a:ext>
            </a:extLst>
          </p:cNvPr>
          <p:cNvSpPr/>
          <p:nvPr/>
        </p:nvSpPr>
        <p:spPr>
          <a:xfrm>
            <a:off x="457200" y="4608576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Celoten primer: "Obnašaj se kot prehranski svetovalec. Predlagaj kosilo za diabetika. Hrana naj bo poceni in enostavna."</a:t>
            </a: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85887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Najpogostejši primeri v delavnici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274320" y="1188720"/>
            <a:ext cx="4114800" cy="1783080"/>
          </a:xfrm>
          <a:prstGeom prst="rect">
            <a:avLst/>
          </a:prstGeom>
          <a:solidFill>
            <a:srgbClr val="FEF9F0"/>
          </a:solidFill>
          <a:ln w="25400">
            <a:solidFill>
              <a:srgbClr val="E67E22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274320" y="1188720"/>
            <a:ext cx="4114800" cy="45720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1261872"/>
            <a:ext cx="310896" cy="31089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77240" y="124358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Prehrana za diabetike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438912" y="170992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Predlagaj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zajtrk</a:t>
            </a: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 sladkornega bolnika tipa 2</a:t>
            </a: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Odrasla oseba 80 kg, moški, star 65 let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Jedilnik za 3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dni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 točnimi količinami in kalorijami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Pripravi n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akupovalni</a:t>
            </a: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seznam</a:t>
            </a:r>
            <a:endParaRPr lang="sl-SI" sz="12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Postavi se v vlogo vrhunskega dietetika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4709160" y="1188720"/>
            <a:ext cx="4114800" cy="1783080"/>
          </a:xfrm>
          <a:prstGeom prst="rect">
            <a:avLst/>
          </a:prstGeom>
          <a:solidFill>
            <a:srgbClr val="F0F9FB"/>
          </a:solidFill>
          <a:ln w="25400">
            <a:solidFill>
              <a:srgbClr val="02809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709160" y="1188720"/>
            <a:ext cx="4114800" cy="4572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888" y="1261872"/>
            <a:ext cx="310896" cy="31089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212080" y="124358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Razlaga izvidov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4873752" y="170992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4" name="Shape 10"/>
          <p:cNvSpPr/>
          <p:nvPr/>
        </p:nvSpPr>
        <p:spPr>
          <a:xfrm>
            <a:off x="274320" y="3154680"/>
            <a:ext cx="4114800" cy="1783080"/>
          </a:xfrm>
          <a:prstGeom prst="rect">
            <a:avLst/>
          </a:prstGeom>
          <a:solidFill>
            <a:srgbClr val="F5EEF8"/>
          </a:solidFill>
          <a:ln w="25400">
            <a:solidFill>
              <a:srgbClr val="8E44AD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274320" y="3154680"/>
            <a:ext cx="4114800" cy="45720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3227832"/>
            <a:ext cx="310896" cy="31089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77240" y="320954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Gibanje 65+</a:t>
            </a:r>
            <a:endParaRPr lang="en-US" sz="1400" dirty="0"/>
          </a:p>
        </p:txBody>
      </p:sp>
      <p:sp>
        <p:nvSpPr>
          <p:cNvPr id="18" name="Text 13"/>
          <p:cNvSpPr/>
          <p:nvPr/>
        </p:nvSpPr>
        <p:spPr>
          <a:xfrm>
            <a:off x="438912" y="367588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19" name="Shape 14"/>
          <p:cNvSpPr/>
          <p:nvPr/>
        </p:nvSpPr>
        <p:spPr>
          <a:xfrm>
            <a:off x="4709160" y="3154680"/>
            <a:ext cx="4114800" cy="1783080"/>
          </a:xfrm>
          <a:prstGeom prst="rect">
            <a:avLst/>
          </a:prstGeom>
          <a:solidFill>
            <a:srgbClr val="EEFFF4"/>
          </a:solidFill>
          <a:ln w="25400">
            <a:solidFill>
              <a:srgbClr val="1A7A4A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709160" y="3154680"/>
            <a:ext cx="4114800" cy="457200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888" y="3227832"/>
            <a:ext cx="310896" cy="31089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212080" y="320954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Učenje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4873752" y="367588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B26F5-8E1C-5FE7-AC16-7A845EEBF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8C6CB69-DA5B-7596-D069-563003E90463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57A86EB4-6C13-EE0F-7102-0BC10929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201168"/>
            <a:ext cx="594360" cy="594360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3B4CB4C0-2AD6-1150-6FBA-DDDD6B182515}"/>
              </a:ext>
            </a:extLst>
          </p:cNvPr>
          <p:cNvSpPr/>
          <p:nvPr/>
        </p:nvSpPr>
        <p:spPr>
          <a:xfrm>
            <a:off x="1005840" y="18288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Formula za odlične odgovore</a:t>
            </a:r>
            <a:endParaRPr lang="en-US" sz="2600" dirty="0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23F214EC-1C01-5492-FCD3-30C33C1D1894}"/>
              </a:ext>
            </a:extLst>
          </p:cNvPr>
          <p:cNvSpPr/>
          <p:nvPr/>
        </p:nvSpPr>
        <p:spPr>
          <a:xfrm>
            <a:off x="365760" y="1143000"/>
            <a:ext cx="2560320" cy="3474720"/>
          </a:xfrm>
          <a:prstGeom prst="rect">
            <a:avLst/>
          </a:prstGeom>
          <a:solidFill>
            <a:srgbClr val="FEF3E2"/>
          </a:solidFill>
          <a:ln w="25400">
            <a:solidFill>
              <a:srgbClr val="E67E22"/>
            </a:solidFill>
            <a:prstDash val="solid"/>
          </a:ln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E07A5544-A2F8-4FCF-FE68-7744B8CD1643}"/>
              </a:ext>
            </a:extLst>
          </p:cNvPr>
          <p:cNvSpPr/>
          <p:nvPr/>
        </p:nvSpPr>
        <p:spPr>
          <a:xfrm>
            <a:off x="365760" y="1143000"/>
            <a:ext cx="2560320" cy="54864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C13C3616-4D57-13F4-1927-75538E9708AA}"/>
              </a:ext>
            </a:extLst>
          </p:cNvPr>
          <p:cNvSpPr/>
          <p:nvPr/>
        </p:nvSpPr>
        <p:spPr>
          <a:xfrm>
            <a:off x="36576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VLOGA</a:t>
            </a:r>
            <a:endParaRPr lang="en-US" sz="16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D53A42B5-C892-C450-9634-452C91653C64}"/>
              </a:ext>
            </a:extLst>
          </p:cNvPr>
          <p:cNvSpPr/>
          <p:nvPr/>
        </p:nvSpPr>
        <p:spPr>
          <a:xfrm>
            <a:off x="45720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Kdo naj bo ChatGPT?</a:t>
            </a:r>
            <a:endParaRPr lang="en-US" sz="13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FA89A8C9-15C3-9541-22DC-E2BC9E1793D8}"/>
              </a:ext>
            </a:extLst>
          </p:cNvPr>
          <p:cNvSpPr/>
          <p:nvPr/>
        </p:nvSpPr>
        <p:spPr>
          <a:xfrm>
            <a:off x="45720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67E22"/>
            </a:solidFill>
            <a:prstDash val="solid"/>
          </a:ln>
        </p:spPr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11576C3E-3CBA-C928-4A69-FBE6D11E7316}"/>
              </a:ext>
            </a:extLst>
          </p:cNvPr>
          <p:cNvSpPr/>
          <p:nvPr/>
        </p:nvSpPr>
        <p:spPr>
          <a:xfrm>
            <a:off x="54864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BE510CCB-0CE3-28C2-13FE-0365BA861BDD}"/>
              </a:ext>
            </a:extLst>
          </p:cNvPr>
          <p:cNvSpPr/>
          <p:nvPr/>
        </p:nvSpPr>
        <p:spPr>
          <a:xfrm>
            <a:off x="502920" y="2788920"/>
            <a:ext cx="2286000" cy="11887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E67E2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"Obnašaj se kot prehranski svetovalec."</a:t>
            </a:r>
            <a:endParaRPr lang="en-US" sz="12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03405164-C158-5E50-96BC-198732A164F0}"/>
              </a:ext>
            </a:extLst>
          </p:cNvPr>
          <p:cNvSpPr/>
          <p:nvPr/>
        </p:nvSpPr>
        <p:spPr>
          <a:xfrm>
            <a:off x="3200400" y="1143000"/>
            <a:ext cx="2560320" cy="3474720"/>
          </a:xfrm>
          <a:prstGeom prst="rect">
            <a:avLst/>
          </a:prstGeom>
          <a:solidFill>
            <a:srgbClr val="F0F9FB"/>
          </a:solidFill>
          <a:ln w="25400">
            <a:solidFill>
              <a:srgbClr val="028090"/>
            </a:solidFill>
            <a:prstDash val="solid"/>
          </a:ln>
        </p:spPr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9F367147-DA59-2787-B7B5-065FEC9107E4}"/>
              </a:ext>
            </a:extLst>
          </p:cNvPr>
          <p:cNvSpPr/>
          <p:nvPr/>
        </p:nvSpPr>
        <p:spPr>
          <a:xfrm>
            <a:off x="3200400" y="1143000"/>
            <a:ext cx="2560320" cy="5486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C684911E-653D-32C7-095D-18220C9C6622}"/>
              </a:ext>
            </a:extLst>
          </p:cNvPr>
          <p:cNvSpPr/>
          <p:nvPr/>
        </p:nvSpPr>
        <p:spPr>
          <a:xfrm>
            <a:off x="320040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NALOGA</a:t>
            </a:r>
            <a:endParaRPr lang="en-US" sz="16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A5E02ABD-F707-3A66-802D-638789B1C4AE}"/>
              </a:ext>
            </a:extLst>
          </p:cNvPr>
          <p:cNvSpPr/>
          <p:nvPr/>
        </p:nvSpPr>
        <p:spPr>
          <a:xfrm>
            <a:off x="329184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Kaj naj naredi?</a:t>
            </a:r>
            <a:endParaRPr lang="en-US" sz="1300" dirty="0"/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D9279F1E-9A70-B03E-3B21-FED64F2DFCC3}"/>
              </a:ext>
            </a:extLst>
          </p:cNvPr>
          <p:cNvSpPr/>
          <p:nvPr/>
        </p:nvSpPr>
        <p:spPr>
          <a:xfrm>
            <a:off x="329184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028090"/>
            </a:solidFill>
            <a:prstDash val="solid"/>
          </a:ln>
        </p:spPr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C584BCBC-D23C-92E2-59D2-39F1A909C923}"/>
              </a:ext>
            </a:extLst>
          </p:cNvPr>
          <p:cNvSpPr/>
          <p:nvPr/>
        </p:nvSpPr>
        <p:spPr>
          <a:xfrm>
            <a:off x="338328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BF75F4B6-B590-2829-5A63-E8BF99830B00}"/>
              </a:ext>
            </a:extLst>
          </p:cNvPr>
          <p:cNvSpPr/>
          <p:nvPr/>
        </p:nvSpPr>
        <p:spPr>
          <a:xfrm>
            <a:off x="3337560" y="2788920"/>
            <a:ext cx="2286000" cy="11887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02809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"Predlagaj kosilo za diabetika."</a:t>
            </a:r>
            <a:endParaRPr lang="en-US" sz="1200" dirty="0"/>
          </a:p>
        </p:txBody>
      </p:sp>
      <p:sp>
        <p:nvSpPr>
          <p:cNvPr id="19" name="Shape 16">
            <a:extLst>
              <a:ext uri="{FF2B5EF4-FFF2-40B4-BE49-F238E27FC236}">
                <a16:creationId xmlns:a16="http://schemas.microsoft.com/office/drawing/2014/main" id="{3EB0FE03-666F-219E-2176-65D90851995C}"/>
              </a:ext>
            </a:extLst>
          </p:cNvPr>
          <p:cNvSpPr/>
          <p:nvPr/>
        </p:nvSpPr>
        <p:spPr>
          <a:xfrm>
            <a:off x="6035040" y="1143000"/>
            <a:ext cx="2560320" cy="3474720"/>
          </a:xfrm>
          <a:prstGeom prst="rect">
            <a:avLst/>
          </a:prstGeom>
          <a:solidFill>
            <a:srgbClr val="F5EEF8"/>
          </a:solidFill>
          <a:ln w="25400">
            <a:solidFill>
              <a:srgbClr val="8E44AD"/>
            </a:solidFill>
            <a:prstDash val="solid"/>
          </a:ln>
        </p:spPr>
      </p:sp>
      <p:sp>
        <p:nvSpPr>
          <p:cNvPr id="20" name="Shape 17">
            <a:extLst>
              <a:ext uri="{FF2B5EF4-FFF2-40B4-BE49-F238E27FC236}">
                <a16:creationId xmlns:a16="http://schemas.microsoft.com/office/drawing/2014/main" id="{313DEFAD-6EE6-3C3C-E63D-CBF804EB4D17}"/>
              </a:ext>
            </a:extLst>
          </p:cNvPr>
          <p:cNvSpPr/>
          <p:nvPr/>
        </p:nvSpPr>
        <p:spPr>
          <a:xfrm>
            <a:off x="6035040" y="1143000"/>
            <a:ext cx="2560320" cy="54864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4DF3C321-E9F9-282A-81CD-9E577ED9C04D}"/>
              </a:ext>
            </a:extLst>
          </p:cNvPr>
          <p:cNvSpPr/>
          <p:nvPr/>
        </p:nvSpPr>
        <p:spPr>
          <a:xfrm>
            <a:off x="6035040" y="1161288"/>
            <a:ext cx="256032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PODROBNOSTI</a:t>
            </a:r>
            <a:endParaRPr lang="en-US" sz="1600" dirty="0"/>
          </a:p>
        </p:txBody>
      </p:sp>
      <p:sp>
        <p:nvSpPr>
          <p:cNvPr id="22" name="Text 19">
            <a:extLst>
              <a:ext uri="{FF2B5EF4-FFF2-40B4-BE49-F238E27FC236}">
                <a16:creationId xmlns:a16="http://schemas.microsoft.com/office/drawing/2014/main" id="{00C745A0-3854-A58F-A6EF-C282AEE76EA4}"/>
              </a:ext>
            </a:extLst>
          </p:cNvPr>
          <p:cNvSpPr/>
          <p:nvPr/>
        </p:nvSpPr>
        <p:spPr>
          <a:xfrm>
            <a:off x="6126480" y="1783080"/>
            <a:ext cx="2377440" cy="54864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Kakšne omejitve?</a:t>
            </a:r>
            <a:endParaRPr lang="en-US" sz="1300" dirty="0"/>
          </a:p>
        </p:txBody>
      </p:sp>
      <p:sp>
        <p:nvSpPr>
          <p:cNvPr id="23" name="Shape 20">
            <a:extLst>
              <a:ext uri="{FF2B5EF4-FFF2-40B4-BE49-F238E27FC236}">
                <a16:creationId xmlns:a16="http://schemas.microsoft.com/office/drawing/2014/main" id="{0E64F811-7660-27C9-8F8E-7627975E8D77}"/>
              </a:ext>
            </a:extLst>
          </p:cNvPr>
          <p:cNvSpPr/>
          <p:nvPr/>
        </p:nvSpPr>
        <p:spPr>
          <a:xfrm>
            <a:off x="6126480" y="2423160"/>
            <a:ext cx="2377440" cy="1645920"/>
          </a:xfrm>
          <a:prstGeom prst="rect">
            <a:avLst/>
          </a:prstGeom>
          <a:solidFill>
            <a:srgbClr val="FFFFFF"/>
          </a:solidFill>
          <a:ln w="12700">
            <a:solidFill>
              <a:srgbClr val="8E44AD"/>
            </a:solidFill>
            <a:prstDash val="solid"/>
          </a:ln>
        </p:spPr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157ACE0B-C671-9E35-40BB-799B07782571}"/>
              </a:ext>
            </a:extLst>
          </p:cNvPr>
          <p:cNvSpPr/>
          <p:nvPr/>
        </p:nvSpPr>
        <p:spPr>
          <a:xfrm>
            <a:off x="6217920" y="2487168"/>
            <a:ext cx="2194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Primer:</a:t>
            </a:r>
            <a:endParaRPr lang="en-US" sz="1100" dirty="0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8E508C2F-E4E5-76DC-0DF2-098770CE7EF5}"/>
              </a:ext>
            </a:extLst>
          </p:cNvPr>
          <p:cNvSpPr/>
          <p:nvPr/>
        </p:nvSpPr>
        <p:spPr>
          <a:xfrm>
            <a:off x="6172200" y="2788920"/>
            <a:ext cx="2286000" cy="118872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8E44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"Hrana naj bo poceni in enostavna."</a:t>
            </a:r>
            <a:endParaRPr lang="en-US" sz="1200" dirty="0"/>
          </a:p>
        </p:txBody>
      </p:sp>
      <p:sp>
        <p:nvSpPr>
          <p:cNvPr id="26" name="Text 23">
            <a:extLst>
              <a:ext uri="{FF2B5EF4-FFF2-40B4-BE49-F238E27FC236}">
                <a16:creationId xmlns:a16="http://schemas.microsoft.com/office/drawing/2014/main" id="{221CE09E-1664-64CA-E782-B0E429DF4796}"/>
              </a:ext>
            </a:extLst>
          </p:cNvPr>
          <p:cNvSpPr/>
          <p:nvPr/>
        </p:nvSpPr>
        <p:spPr>
          <a:xfrm>
            <a:off x="2894076" y="2377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28090"/>
                </a:solidFill>
              </a:rPr>
              <a:t>→</a:t>
            </a:r>
            <a:endParaRPr lang="en-US" sz="2200" dirty="0"/>
          </a:p>
        </p:txBody>
      </p:sp>
      <p:sp>
        <p:nvSpPr>
          <p:cNvPr id="27" name="Text 24">
            <a:extLst>
              <a:ext uri="{FF2B5EF4-FFF2-40B4-BE49-F238E27FC236}">
                <a16:creationId xmlns:a16="http://schemas.microsoft.com/office/drawing/2014/main" id="{EA26B5D1-1D6C-FF34-479C-BAE75165495A}"/>
              </a:ext>
            </a:extLst>
          </p:cNvPr>
          <p:cNvSpPr/>
          <p:nvPr/>
        </p:nvSpPr>
        <p:spPr>
          <a:xfrm>
            <a:off x="5824728" y="2377440"/>
            <a:ext cx="365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028090"/>
                </a:solidFill>
              </a:rPr>
              <a:t>→</a:t>
            </a:r>
            <a:endParaRPr lang="en-US" sz="2200" dirty="0"/>
          </a:p>
        </p:txBody>
      </p:sp>
      <p:sp>
        <p:nvSpPr>
          <p:cNvPr id="28" name="Shape 25">
            <a:extLst>
              <a:ext uri="{FF2B5EF4-FFF2-40B4-BE49-F238E27FC236}">
                <a16:creationId xmlns:a16="http://schemas.microsoft.com/office/drawing/2014/main" id="{4800C0FF-AABD-6667-1BC7-D63BC8C74CE5}"/>
              </a:ext>
            </a:extLst>
          </p:cNvPr>
          <p:cNvSpPr/>
          <p:nvPr/>
        </p:nvSpPr>
        <p:spPr>
          <a:xfrm>
            <a:off x="365760" y="4572000"/>
            <a:ext cx="8412480" cy="530352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29" name="Text 26">
            <a:extLst>
              <a:ext uri="{FF2B5EF4-FFF2-40B4-BE49-F238E27FC236}">
                <a16:creationId xmlns:a16="http://schemas.microsoft.com/office/drawing/2014/main" id="{A344DBD5-33CB-83F3-106E-CCABEA78F071}"/>
              </a:ext>
            </a:extLst>
          </p:cNvPr>
          <p:cNvSpPr/>
          <p:nvPr/>
        </p:nvSpPr>
        <p:spPr>
          <a:xfrm>
            <a:off x="457200" y="4608576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Celoten primer: "Obnašaj se kot prehranski svetovalec. Predlagaj kosilo za diabetika. Hrana naj bo poceni in enostavna."</a:t>
            </a:r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1281431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15A99-8EF2-4C17-3751-38E738E99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CAB2C51-AF01-1DF3-13AA-85C219DECBAE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4692060-BE54-1802-10D5-1EBA58FECF44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Najpogostejši primeri v delavnici</a:t>
            </a:r>
            <a:endParaRPr lang="en-US" sz="2600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FE64B47-CA4A-A31D-E274-4DD46FB40233}"/>
              </a:ext>
            </a:extLst>
          </p:cNvPr>
          <p:cNvSpPr/>
          <p:nvPr/>
        </p:nvSpPr>
        <p:spPr>
          <a:xfrm>
            <a:off x="274320" y="1188720"/>
            <a:ext cx="4114800" cy="1783080"/>
          </a:xfrm>
          <a:prstGeom prst="rect">
            <a:avLst/>
          </a:prstGeom>
          <a:solidFill>
            <a:srgbClr val="FEF9F0"/>
          </a:solidFill>
          <a:ln w="25400">
            <a:solidFill>
              <a:srgbClr val="E67E22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AD2F9EB-3C6B-B5B6-467B-7FDDD878427D}"/>
              </a:ext>
            </a:extLst>
          </p:cNvPr>
          <p:cNvSpPr/>
          <p:nvPr/>
        </p:nvSpPr>
        <p:spPr>
          <a:xfrm>
            <a:off x="274320" y="1188720"/>
            <a:ext cx="4114800" cy="45720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F00B6868-3716-2E8F-98FE-4EFF938F5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" y="1261872"/>
            <a:ext cx="310896" cy="310896"/>
          </a:xfrm>
          <a:prstGeom prst="rect">
            <a:avLst/>
          </a:prstGeom>
        </p:spPr>
      </p:pic>
      <p:sp>
        <p:nvSpPr>
          <p:cNvPr id="7" name="Text 4">
            <a:extLst>
              <a:ext uri="{FF2B5EF4-FFF2-40B4-BE49-F238E27FC236}">
                <a16:creationId xmlns:a16="http://schemas.microsoft.com/office/drawing/2014/main" id="{D69E94A9-49FA-EA6A-258C-2B06D700A5C7}"/>
              </a:ext>
            </a:extLst>
          </p:cNvPr>
          <p:cNvSpPr/>
          <p:nvPr/>
        </p:nvSpPr>
        <p:spPr>
          <a:xfrm>
            <a:off x="777240" y="124358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Prehrana za diabetike</a:t>
            </a:r>
            <a:endParaRPr lang="en-US" sz="14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515F7042-A56E-9277-0C61-7ACE499D94E2}"/>
              </a:ext>
            </a:extLst>
          </p:cNvPr>
          <p:cNvSpPr/>
          <p:nvPr/>
        </p:nvSpPr>
        <p:spPr>
          <a:xfrm>
            <a:off x="438912" y="170992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Predlagaj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zajtrk</a:t>
            </a: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 sladkornega bolnika tipa 2</a:t>
            </a: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Odrasla oseba 80 kg, moški, star 65 let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Jedilnik za 3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dni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s točnimi količinami in kalorijami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Pripravi n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akupovalni</a:t>
            </a: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seznam</a:t>
            </a:r>
            <a:endParaRPr lang="sl-SI" sz="12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Postavi se v vlogo vrhunskega dietetika</a:t>
            </a:r>
            <a:endParaRPr lang="en-US" sz="1200" dirty="0"/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69F055D5-82C6-E4E1-5563-D347A7255B57}"/>
              </a:ext>
            </a:extLst>
          </p:cNvPr>
          <p:cNvSpPr/>
          <p:nvPr/>
        </p:nvSpPr>
        <p:spPr>
          <a:xfrm>
            <a:off x="4709160" y="1188720"/>
            <a:ext cx="4114800" cy="1783080"/>
          </a:xfrm>
          <a:prstGeom prst="rect">
            <a:avLst/>
          </a:prstGeom>
          <a:solidFill>
            <a:srgbClr val="F0F9FB"/>
          </a:solidFill>
          <a:ln w="25400">
            <a:solidFill>
              <a:srgbClr val="028090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BC466FDD-52AF-D3B0-E2C7-E9F89BE3C188}"/>
              </a:ext>
            </a:extLst>
          </p:cNvPr>
          <p:cNvSpPr/>
          <p:nvPr/>
        </p:nvSpPr>
        <p:spPr>
          <a:xfrm>
            <a:off x="4709160" y="1188720"/>
            <a:ext cx="4114800" cy="45720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150F97B7-5937-54EE-533B-FACB0203C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888" y="1261872"/>
            <a:ext cx="310896" cy="310896"/>
          </a:xfrm>
          <a:prstGeom prst="rect">
            <a:avLst/>
          </a:prstGeom>
        </p:spPr>
      </p:pic>
      <p:sp>
        <p:nvSpPr>
          <p:cNvPr id="12" name="Text 8">
            <a:extLst>
              <a:ext uri="{FF2B5EF4-FFF2-40B4-BE49-F238E27FC236}">
                <a16:creationId xmlns:a16="http://schemas.microsoft.com/office/drawing/2014/main" id="{A3013411-26F1-0FDB-5288-820432A97B7C}"/>
              </a:ext>
            </a:extLst>
          </p:cNvPr>
          <p:cNvSpPr/>
          <p:nvPr/>
        </p:nvSpPr>
        <p:spPr>
          <a:xfrm>
            <a:off x="5212080" y="124358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Razlaga izvidov</a:t>
            </a:r>
            <a:endParaRPr lang="en-US" sz="1400" dirty="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93C95594-956E-D073-B321-56F39A0E6B5E}"/>
              </a:ext>
            </a:extLst>
          </p:cNvPr>
          <p:cNvSpPr/>
          <p:nvPr/>
        </p:nvSpPr>
        <p:spPr>
          <a:xfrm>
            <a:off x="4873752" y="170992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Kaj pomeni HbA1c?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Razloži kot 70-letniku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Brez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medicinskega</a:t>
            </a: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žargona</a:t>
            </a:r>
            <a:endParaRPr lang="sl-SI" sz="12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Postavi se v vlogo vrhunskega diabetologa</a:t>
            </a: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moj HbA1c je 9, kaj to pomeni?</a:t>
            </a:r>
            <a:endParaRPr lang="en-US" sz="12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8706C766-0B5F-A6AE-89F3-B9A26CD7A7FA}"/>
              </a:ext>
            </a:extLst>
          </p:cNvPr>
          <p:cNvSpPr/>
          <p:nvPr/>
        </p:nvSpPr>
        <p:spPr>
          <a:xfrm>
            <a:off x="274320" y="3154680"/>
            <a:ext cx="4114800" cy="1783080"/>
          </a:xfrm>
          <a:prstGeom prst="rect">
            <a:avLst/>
          </a:prstGeom>
          <a:solidFill>
            <a:srgbClr val="F5EEF8"/>
          </a:solidFill>
          <a:ln w="25400">
            <a:solidFill>
              <a:srgbClr val="8E44AD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15" name="Shape 11">
            <a:extLst>
              <a:ext uri="{FF2B5EF4-FFF2-40B4-BE49-F238E27FC236}">
                <a16:creationId xmlns:a16="http://schemas.microsoft.com/office/drawing/2014/main" id="{D961D5D6-FEF4-80DC-8679-965AB42CE2B8}"/>
              </a:ext>
            </a:extLst>
          </p:cNvPr>
          <p:cNvSpPr/>
          <p:nvPr/>
        </p:nvSpPr>
        <p:spPr>
          <a:xfrm>
            <a:off x="274320" y="3154680"/>
            <a:ext cx="4114800" cy="45720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prstDash val="solid"/>
          </a:ln>
        </p:spPr>
      </p:sp>
      <p:pic>
        <p:nvPicPr>
          <p:cNvPr id="16" name="Image 2" descr="preencoded.png">
            <a:extLst>
              <a:ext uri="{FF2B5EF4-FFF2-40B4-BE49-F238E27FC236}">
                <a16:creationId xmlns:a16="http://schemas.microsoft.com/office/drawing/2014/main" id="{0EDE313B-21E6-1A42-2083-C6DFD51F7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48" y="3227832"/>
            <a:ext cx="310896" cy="310896"/>
          </a:xfrm>
          <a:prstGeom prst="rect">
            <a:avLst/>
          </a:prstGeom>
        </p:spPr>
      </p:pic>
      <p:sp>
        <p:nvSpPr>
          <p:cNvPr id="17" name="Text 12">
            <a:extLst>
              <a:ext uri="{FF2B5EF4-FFF2-40B4-BE49-F238E27FC236}">
                <a16:creationId xmlns:a16="http://schemas.microsoft.com/office/drawing/2014/main" id="{D1B4E1AC-C89F-40A1-F818-BA9DD22FC828}"/>
              </a:ext>
            </a:extLst>
          </p:cNvPr>
          <p:cNvSpPr/>
          <p:nvPr/>
        </p:nvSpPr>
        <p:spPr>
          <a:xfrm>
            <a:off x="777240" y="320954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Gibanje 65+</a:t>
            </a:r>
            <a:endParaRPr lang="en-US" sz="1400" dirty="0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99356405-13B9-2269-DE6D-E52F7ACB9CCC}"/>
              </a:ext>
            </a:extLst>
          </p:cNvPr>
          <p:cNvSpPr/>
          <p:nvPr/>
        </p:nvSpPr>
        <p:spPr>
          <a:xfrm>
            <a:off x="438912" y="367588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Varno tedensko gibanje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Prilagodi za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boleča</a:t>
            </a: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kolena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ženska, 75 kg, 75 let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Stopnjevanje</a:t>
            </a: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aktivnosti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za 1 mesec po dnevih</a:t>
            </a: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Postavi se v vlogo fizioterapevta ali kineziologa</a:t>
            </a: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2x tedensko naj bodo vaje zunaj</a:t>
            </a: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Pripravi tudi tabelo za spremljanje rezultatov</a:t>
            </a:r>
            <a:endParaRPr lang="en-US" sz="1200" dirty="0"/>
          </a:p>
        </p:txBody>
      </p:sp>
      <p:sp>
        <p:nvSpPr>
          <p:cNvPr id="19" name="Shape 14">
            <a:extLst>
              <a:ext uri="{FF2B5EF4-FFF2-40B4-BE49-F238E27FC236}">
                <a16:creationId xmlns:a16="http://schemas.microsoft.com/office/drawing/2014/main" id="{848EC6CD-0E39-B26D-48FF-8ED30FC6C269}"/>
              </a:ext>
            </a:extLst>
          </p:cNvPr>
          <p:cNvSpPr/>
          <p:nvPr/>
        </p:nvSpPr>
        <p:spPr>
          <a:xfrm>
            <a:off x="4709160" y="3154680"/>
            <a:ext cx="4114800" cy="1783080"/>
          </a:xfrm>
          <a:prstGeom prst="rect">
            <a:avLst/>
          </a:prstGeom>
          <a:solidFill>
            <a:srgbClr val="EEFFF4"/>
          </a:solidFill>
          <a:ln w="25400">
            <a:solidFill>
              <a:srgbClr val="1A7A4A"/>
            </a:solidFill>
            <a:prstDash val="solid"/>
          </a:ln>
          <a:effectLst>
            <a:outerShdw blurRad="76200" dist="25400" dir="8100000" algn="bl" rotWithShape="0">
              <a:srgbClr val="000000">
                <a:alpha val="8000"/>
              </a:srgbClr>
            </a:outerShdw>
          </a:effectLst>
        </p:spPr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F3DD7F22-48C2-8E18-5621-814497396D6E}"/>
              </a:ext>
            </a:extLst>
          </p:cNvPr>
          <p:cNvSpPr/>
          <p:nvPr/>
        </p:nvSpPr>
        <p:spPr>
          <a:xfrm>
            <a:off x="4709160" y="3154680"/>
            <a:ext cx="4114800" cy="457200"/>
          </a:xfrm>
          <a:prstGeom prst="rect">
            <a:avLst/>
          </a:prstGeom>
          <a:solidFill>
            <a:srgbClr val="1A7A4A"/>
          </a:solidFill>
          <a:ln w="12700">
            <a:solidFill>
              <a:srgbClr val="1A7A4A"/>
            </a:solidFill>
            <a:prstDash val="solid"/>
          </a:ln>
        </p:spPr>
      </p:sp>
      <p:pic>
        <p:nvPicPr>
          <p:cNvPr id="21" name="Image 3" descr="preencoded.png">
            <a:extLst>
              <a:ext uri="{FF2B5EF4-FFF2-40B4-BE49-F238E27FC236}">
                <a16:creationId xmlns:a16="http://schemas.microsoft.com/office/drawing/2014/main" id="{388EFF03-7B55-9F84-2557-234927A6B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8888" y="3227832"/>
            <a:ext cx="310896" cy="310896"/>
          </a:xfrm>
          <a:prstGeom prst="rect">
            <a:avLst/>
          </a:prstGeom>
        </p:spPr>
      </p:pic>
      <p:sp>
        <p:nvSpPr>
          <p:cNvPr id="22" name="Text 16">
            <a:extLst>
              <a:ext uri="{FF2B5EF4-FFF2-40B4-BE49-F238E27FC236}">
                <a16:creationId xmlns:a16="http://schemas.microsoft.com/office/drawing/2014/main" id="{90DAA913-3E01-574A-FFFF-FCE85B1E352D}"/>
              </a:ext>
            </a:extLst>
          </p:cNvPr>
          <p:cNvSpPr/>
          <p:nvPr/>
        </p:nvSpPr>
        <p:spPr>
          <a:xfrm>
            <a:off x="5212080" y="320954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sl-SI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Učenje</a:t>
            </a:r>
            <a:endParaRPr lang="en-US" sz="1400" dirty="0"/>
          </a:p>
        </p:txBody>
      </p:sp>
      <p:sp>
        <p:nvSpPr>
          <p:cNvPr id="23" name="Text 17">
            <a:extLst>
              <a:ext uri="{FF2B5EF4-FFF2-40B4-BE49-F238E27FC236}">
                <a16:creationId xmlns:a16="http://schemas.microsoft.com/office/drawing/2014/main" id="{43306DB0-6E90-B510-380C-44675AEA63CB}"/>
              </a:ext>
            </a:extLst>
          </p:cNvPr>
          <p:cNvSpPr/>
          <p:nvPr/>
        </p:nvSpPr>
        <p:spPr>
          <a:xfrm>
            <a:off x="4873752" y="3675888"/>
            <a:ext cx="3840480" cy="1170432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Rada bi se naučila v 1 mesecu čim več o Habsburžanih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Zapiši kot strokovnjak zgodovinar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Šla bi tudi na izlet po Sloveniji, da izvem še kaj več na terenu</a:t>
            </a:r>
          </a:p>
          <a:p>
            <a:r>
              <a:rPr lang="en-US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r>
              <a:rPr lang="sl-SI" sz="12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Mi pa pripravi učbenik in delovni zvezek in po dnevih vprašanja za ponavljanja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579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CDCD32-C7E9-00B4-5F9D-DD52F0E60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5179657-9C95-E5EF-26FC-2FC8433F99E5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CA0A934-8E17-D0BA-E048-DDBD850014EA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r>
              <a:rPr lang="sl-SI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– najpogostejša uporaba</a:t>
            </a:r>
            <a:endParaRPr lang="en-US" sz="2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8FC5FC2B-2806-7545-EC17-A1EFCCEC3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188720"/>
            <a:ext cx="1463040" cy="146304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D3254167-8065-C910-16AF-DA58EA46D398}"/>
              </a:ext>
            </a:extLst>
          </p:cNvPr>
          <p:cNvSpPr/>
          <p:nvPr/>
        </p:nvSpPr>
        <p:spPr>
          <a:xfrm>
            <a:off x="27432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10A06739-1EF2-1798-DE50-43492CCA27C5}"/>
              </a:ext>
            </a:extLst>
          </p:cNvPr>
          <p:cNvSpPr/>
          <p:nvPr/>
        </p:nvSpPr>
        <p:spPr>
          <a:xfrm>
            <a:off x="27432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87ACE04C-736C-3FCA-27CB-7E6AE3CB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1271016"/>
            <a:ext cx="256032" cy="256032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F4F5AF65-7373-7BEE-D430-369D539C46FA}"/>
              </a:ext>
            </a:extLst>
          </p:cNvPr>
          <p:cNvSpPr/>
          <p:nvPr/>
        </p:nvSpPr>
        <p:spPr>
          <a:xfrm>
            <a:off x="68580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Razloži</a:t>
            </a:r>
            <a:endParaRPr lang="en-US" sz="13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F552518B-7AA0-FED0-2FC5-27757B7B00B2}"/>
              </a:ext>
            </a:extLst>
          </p:cNvPr>
          <p:cNvSpPr/>
          <p:nvPr/>
        </p:nvSpPr>
        <p:spPr>
          <a:xfrm>
            <a:off x="36576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Zapletene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</a:t>
            </a: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preprosto</a:t>
            </a:r>
            <a:endParaRPr lang="sl-SI" sz="13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D26AF9B0-AB49-D0C4-2D9C-4E50E0BF469D}"/>
              </a:ext>
            </a:extLst>
          </p:cNvPr>
          <p:cNvSpPr/>
          <p:nvPr/>
        </p:nvSpPr>
        <p:spPr>
          <a:xfrm>
            <a:off x="315468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5FC5FD01-1DA4-4F1F-D1D4-BA9B1790B3E6}"/>
              </a:ext>
            </a:extLst>
          </p:cNvPr>
          <p:cNvSpPr/>
          <p:nvPr/>
        </p:nvSpPr>
        <p:spPr>
          <a:xfrm>
            <a:off x="315468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D50AF43C-E899-5879-1B35-4005FE74E3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408" y="1271016"/>
            <a:ext cx="256032" cy="256032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E598602F-59EB-E5EF-8975-A337F9FEF1FE}"/>
              </a:ext>
            </a:extLst>
          </p:cNvPr>
          <p:cNvSpPr/>
          <p:nvPr/>
        </p:nvSpPr>
        <p:spPr>
          <a:xfrm>
            <a:off x="356616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Piše</a:t>
            </a:r>
            <a:endParaRPr lang="en-US" sz="13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00CD201A-B519-0723-94C8-BFF822DF0AB7}"/>
              </a:ext>
            </a:extLst>
          </p:cNvPr>
          <p:cNvSpPr/>
          <p:nvPr/>
        </p:nvSpPr>
        <p:spPr>
          <a:xfrm>
            <a:off x="324612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Besedila, vabila, zahvale</a:t>
            </a:r>
            <a:endParaRPr lang="en-US" sz="13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3DF7FB3E-C1B8-6F60-658E-ACFD1F835D41}"/>
              </a:ext>
            </a:extLst>
          </p:cNvPr>
          <p:cNvSpPr/>
          <p:nvPr/>
        </p:nvSpPr>
        <p:spPr>
          <a:xfrm>
            <a:off x="603504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16A8F2AC-22B3-C4CF-9AB6-7FE802C6BADF}"/>
              </a:ext>
            </a:extLst>
          </p:cNvPr>
          <p:cNvSpPr/>
          <p:nvPr/>
        </p:nvSpPr>
        <p:spPr>
          <a:xfrm>
            <a:off x="603504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85C63686-95FF-C049-C44F-E741B8DE6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096B81D4-8785-3022-AD15-745FDD622BCA}"/>
              </a:ext>
            </a:extLst>
          </p:cNvPr>
          <p:cNvSpPr/>
          <p:nvPr/>
        </p:nvSpPr>
        <p:spPr>
          <a:xfrm>
            <a:off x="644652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D6873705-DA10-1AFE-ED9F-9F9FCE0DB457}"/>
              </a:ext>
            </a:extLst>
          </p:cNvPr>
          <p:cNvSpPr/>
          <p:nvPr/>
        </p:nvSpPr>
        <p:spPr>
          <a:xfrm>
            <a:off x="612648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jeziki</a:t>
            </a:r>
            <a:endParaRPr lang="en-US" sz="130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E378850D-F403-9E1A-3F91-3B07C438F5CF}"/>
              </a:ext>
            </a:extLst>
          </p:cNvPr>
          <p:cNvSpPr/>
          <p:nvPr/>
        </p:nvSpPr>
        <p:spPr>
          <a:xfrm>
            <a:off x="27432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196B5622-602A-C0E8-DEDB-CD498ABC7F5B}"/>
              </a:ext>
            </a:extLst>
          </p:cNvPr>
          <p:cNvSpPr/>
          <p:nvPr/>
        </p:nvSpPr>
        <p:spPr>
          <a:xfrm>
            <a:off x="27432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0B32868D-7563-C4BE-BC3B-F00D643D6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2962656"/>
            <a:ext cx="256032" cy="256032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E83FDF4B-822C-512D-5664-A51DC44FD95E}"/>
              </a:ext>
            </a:extLst>
          </p:cNvPr>
          <p:cNvSpPr/>
          <p:nvPr/>
        </p:nvSpPr>
        <p:spPr>
          <a:xfrm>
            <a:off x="68580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D29450C9-BFC7-BEBC-DDA4-1BA7F7080902}"/>
              </a:ext>
            </a:extLst>
          </p:cNvPr>
          <p:cNvSpPr/>
          <p:nvPr/>
        </p:nvSpPr>
        <p:spPr>
          <a:xfrm>
            <a:off x="36576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Predlogi in nasveti</a:t>
            </a:r>
            <a:endParaRPr lang="en-US" sz="130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525162B8-F822-4397-8E16-03785C1A9762}"/>
              </a:ext>
            </a:extLst>
          </p:cNvPr>
          <p:cNvSpPr/>
          <p:nvPr/>
        </p:nvSpPr>
        <p:spPr>
          <a:xfrm>
            <a:off x="315468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33A8DE3E-F39B-C828-2B5A-EAC2AE465595}"/>
              </a:ext>
            </a:extLst>
          </p:cNvPr>
          <p:cNvSpPr/>
          <p:nvPr/>
        </p:nvSpPr>
        <p:spPr>
          <a:xfrm>
            <a:off x="315468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CAD04394-EDC9-4A4C-F0D7-3836A31BD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408" y="2962656"/>
            <a:ext cx="256032" cy="256032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D216BB12-C533-4949-A638-E1603C2388C2}"/>
              </a:ext>
            </a:extLst>
          </p:cNvPr>
          <p:cNvSpPr/>
          <p:nvPr/>
        </p:nvSpPr>
        <p:spPr>
          <a:xfrm>
            <a:off x="356616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141BA71E-A7D9-A0D0-10C7-EFDA636E454D}"/>
              </a:ext>
            </a:extLst>
          </p:cNvPr>
          <p:cNvSpPr/>
          <p:nvPr/>
        </p:nvSpPr>
        <p:spPr>
          <a:xfrm>
            <a:off x="324612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Dnevni redi, seznami</a:t>
            </a:r>
            <a:endParaRPr lang="en-US" sz="1300" dirty="0"/>
          </a:p>
        </p:txBody>
      </p:sp>
      <p:sp>
        <p:nvSpPr>
          <p:cNvPr id="30" name="Shape 22">
            <a:extLst>
              <a:ext uri="{FF2B5EF4-FFF2-40B4-BE49-F238E27FC236}">
                <a16:creationId xmlns:a16="http://schemas.microsoft.com/office/drawing/2014/main" id="{BB859039-A8BF-1BF6-9B55-925D207E70D7}"/>
              </a:ext>
            </a:extLst>
          </p:cNvPr>
          <p:cNvSpPr/>
          <p:nvPr/>
        </p:nvSpPr>
        <p:spPr>
          <a:xfrm>
            <a:off x="603504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37A78040-90AF-196D-73B9-5421BE75BE29}"/>
              </a:ext>
            </a:extLst>
          </p:cNvPr>
          <p:cNvSpPr/>
          <p:nvPr/>
        </p:nvSpPr>
        <p:spPr>
          <a:xfrm>
            <a:off x="603504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9FD6ADF2-8201-A259-FD6D-922856B3DC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70EF8911-AD35-3072-C1AD-52166ACCF66D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B3C84A96-BD23-F0D1-BF9C-616231D92464}"/>
              </a:ext>
            </a:extLst>
          </p:cNvPr>
          <p:cNvSpPr/>
          <p:nvPr/>
        </p:nvSpPr>
        <p:spPr>
          <a:xfrm>
            <a:off x="612648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vsakdanja vprašanja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29107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5254AE-C076-2535-C56E-37D9955D4E0C}"/>
              </a:ext>
            </a:extLst>
          </p:cNvPr>
          <p:cNvSpPr txBox="1"/>
          <p:nvPr/>
        </p:nvSpPr>
        <p:spPr>
          <a:xfrm>
            <a:off x="2286000" y="-17278509"/>
            <a:ext cx="457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1000" dirty="0"/>
              <a:t>Upoštevaj te specifikacije, ko podajaš odgovore: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Prevzemi vlogo [VLOGA]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Zahteve: Potrebujem [NEKAJ]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Naloga: Izvedel boš [NALOGA]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V postopku moraš: [PODROBNOSTI]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Prosim, ne: [OMEJITVE]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Končni rezultat podaj v obliki [FORMAT]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Tukaj je nekaj primerov: [PRIMERI] </a:t>
            </a:r>
          </a:p>
          <a:p>
            <a:pPr>
              <a:buNone/>
            </a:pPr>
            <a:br>
              <a:rPr lang="sl-SI" sz="1000" dirty="0"/>
            </a:br>
            <a:endParaRPr lang="sl-SI" sz="1000" dirty="0"/>
          </a:p>
          <a:p>
            <a:pPr>
              <a:buNone/>
            </a:pPr>
            <a:r>
              <a:rPr lang="sl-SI" sz="1000" b="1" dirty="0"/>
              <a:t>PRIMER</a:t>
            </a:r>
          </a:p>
          <a:p>
            <a:pPr>
              <a:buNone/>
            </a:pPr>
            <a:r>
              <a:rPr lang="sl-SI" sz="1000" dirty="0"/>
              <a:t>Upoštevaj te specifikacije, ko podajaš odgovore:</a:t>
            </a:r>
          </a:p>
          <a:p>
            <a:pPr>
              <a:buNone/>
            </a:pPr>
            <a:r>
              <a:rPr lang="sl-SI" sz="1000" b="1" dirty="0"/>
              <a:t>Prevzemi vlogo knjižničarja</a:t>
            </a:r>
            <a:endParaRPr lang="sl-SI" sz="1000" dirty="0"/>
          </a:p>
          <a:p>
            <a:pPr>
              <a:buNone/>
            </a:pPr>
            <a:r>
              <a:rPr lang="sl-SI" sz="1000" b="1" dirty="0"/>
              <a:t>Zahteve:</a:t>
            </a:r>
            <a:r>
              <a:rPr lang="sl-SI" sz="1000" dirty="0"/>
              <a:t> Potrebujem priporočilo za knjigo</a:t>
            </a:r>
          </a:p>
          <a:p>
            <a:pPr>
              <a:buNone/>
            </a:pPr>
            <a:r>
              <a:rPr lang="sl-SI" sz="1000" b="1" dirty="0"/>
              <a:t>Naloga:</a:t>
            </a:r>
            <a:r>
              <a:rPr lang="sl-SI" sz="1000" dirty="0"/>
              <a:t> Predlagal boš knjigo</a:t>
            </a:r>
          </a:p>
          <a:p>
            <a:pPr>
              <a:buNone/>
            </a:pPr>
            <a:r>
              <a:rPr lang="sl-SI" sz="1000" b="1" dirty="0"/>
              <a:t>V postopku moraš:</a:t>
            </a:r>
            <a:r>
              <a:rPr lang="sl-SI" sz="1000" dirty="0"/>
              <a:t> Upoštevati interese bralca, žanrske preference in raven branja</a:t>
            </a:r>
          </a:p>
          <a:p>
            <a:pPr>
              <a:buNone/>
            </a:pPr>
            <a:r>
              <a:rPr lang="sl-SI" sz="1000" b="1" dirty="0"/>
              <a:t>Prosim, ne:</a:t>
            </a:r>
            <a:r>
              <a:rPr lang="sl-SI" sz="1000" dirty="0"/>
              <a:t> Priporočaj knjig iz žanra grozljivk</a:t>
            </a:r>
          </a:p>
          <a:p>
            <a:pPr>
              <a:buNone/>
            </a:pPr>
            <a:r>
              <a:rPr lang="sl-SI" sz="1000" b="1" dirty="0"/>
              <a:t>Končni rezultat podaj v opisni obliki</a:t>
            </a:r>
            <a:endParaRPr lang="sl-SI" sz="1000" dirty="0"/>
          </a:p>
          <a:p>
            <a:pPr>
              <a:buNone/>
            </a:pPr>
            <a:r>
              <a:rPr lang="sl-SI" sz="1000" dirty="0"/>
              <a:t>Primeri: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»Če ubiješ oponašalca« – </a:t>
            </a:r>
            <a:r>
              <a:rPr lang="sl-SI" sz="1000" dirty="0" err="1"/>
              <a:t>Harper</a:t>
            </a:r>
            <a:r>
              <a:rPr lang="sl-SI" sz="1000" dirty="0"/>
              <a:t> Lee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»1984« – George Orwell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000" dirty="0"/>
              <a:t>»Prevzetnost in pristranost« – Jane </a:t>
            </a:r>
            <a:r>
              <a:rPr lang="sl-SI" sz="1000" dirty="0" err="1"/>
              <a:t>Austen</a:t>
            </a:r>
            <a:r>
              <a:rPr lang="sl-SI" sz="1000" dirty="0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0C62363-F0EC-CDB0-4A61-9C9D498F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31" y="-57150"/>
            <a:ext cx="43251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2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C540-B6D9-47AB-594D-F907FFBB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7274DA3-8AE3-1E6E-5D3C-09515135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54"/>
            <a:ext cx="9144000" cy="4989591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0AED7801-35F6-FF32-39A7-5D0A052C0CE6}"/>
              </a:ext>
            </a:extLst>
          </p:cNvPr>
          <p:cNvCxnSpPr/>
          <p:nvPr/>
        </p:nvCxnSpPr>
        <p:spPr>
          <a:xfrm>
            <a:off x="2210057" y="2536932"/>
            <a:ext cx="1156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E8320ADE-A354-A42D-4C38-781E2374BB89}"/>
              </a:ext>
            </a:extLst>
          </p:cNvPr>
          <p:cNvCxnSpPr>
            <a:cxnSpLocks/>
          </p:cNvCxnSpPr>
          <p:nvPr/>
        </p:nvCxnSpPr>
        <p:spPr>
          <a:xfrm>
            <a:off x="6224069" y="755979"/>
            <a:ext cx="276225" cy="16841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F2AE3D13-4084-A00F-B64D-943AE528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49" y="3120656"/>
            <a:ext cx="1135803" cy="1197937"/>
          </a:xfrm>
          <a:prstGeom prst="rect">
            <a:avLst/>
          </a:prstGeom>
        </p:spPr>
      </p:pic>
      <p:sp>
        <p:nvSpPr>
          <p:cNvPr id="11" name="Oblaček: puščica gor 10">
            <a:extLst>
              <a:ext uri="{FF2B5EF4-FFF2-40B4-BE49-F238E27FC236}">
                <a16:creationId xmlns:a16="http://schemas.microsoft.com/office/drawing/2014/main" id="{ECB9565C-1A0A-054E-4634-E2ECDADAB3EA}"/>
              </a:ext>
            </a:extLst>
          </p:cNvPr>
          <p:cNvSpPr/>
          <p:nvPr/>
        </p:nvSpPr>
        <p:spPr>
          <a:xfrm>
            <a:off x="2210057" y="2700670"/>
            <a:ext cx="2796363" cy="150015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2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494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2051A85-9110-0D6E-AF26-0153EB7CC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935" y="-942923"/>
            <a:ext cx="6103088" cy="308784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7594342-029A-4A57-BCED-0A186699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4" y="1782153"/>
            <a:ext cx="8207451" cy="2972058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D3C1F61-1066-D2CF-97C4-77508C37DF92}"/>
              </a:ext>
            </a:extLst>
          </p:cNvPr>
          <p:cNvSpPr/>
          <p:nvPr/>
        </p:nvSpPr>
        <p:spPr>
          <a:xfrm>
            <a:off x="279714" y="21308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2220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A3ACC4B-5C85-2982-FAEE-7F805D78051E}"/>
              </a:ext>
            </a:extLst>
          </p:cNvPr>
          <p:cNvSpPr txBox="1"/>
          <p:nvPr/>
        </p:nvSpPr>
        <p:spPr>
          <a:xfrm>
            <a:off x="2362200" y="2343150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Se prijavim …..   In napišem isto…</a:t>
            </a:r>
          </a:p>
        </p:txBody>
      </p:sp>
    </p:spTree>
    <p:extLst>
      <p:ext uri="{BB962C8B-B14F-4D97-AF65-F5344CB8AC3E}">
        <p14:creationId xmlns:p14="http://schemas.microsoft.com/office/powerpoint/2010/main" val="4151462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1C68492-3658-BE8F-9331-8D12CB4A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814" y="173924"/>
            <a:ext cx="10372442" cy="4812745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7BDBE433-0970-454F-6221-ED721F7AAA0F}"/>
              </a:ext>
            </a:extLst>
          </p:cNvPr>
          <p:cNvSpPr/>
          <p:nvPr/>
        </p:nvSpPr>
        <p:spPr>
          <a:xfrm>
            <a:off x="279714" y="21308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389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4E530BA-2E13-9228-8EAE-FFFD74FC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02" y="0"/>
            <a:ext cx="8415395" cy="5143500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46EE91FA-10A5-7A2D-9198-85889A323509}"/>
              </a:ext>
            </a:extLst>
          </p:cNvPr>
          <p:cNvSpPr/>
          <p:nvPr/>
        </p:nvSpPr>
        <p:spPr>
          <a:xfrm>
            <a:off x="279714" y="21308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526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179BDDE-2F9D-10F9-FC87-B8FD6E5E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890" y="281741"/>
            <a:ext cx="5540220" cy="4580017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51A4FF2A-48A3-D518-5B18-8049086D336E}"/>
              </a:ext>
            </a:extLst>
          </p:cNvPr>
          <p:cNvSpPr/>
          <p:nvPr/>
        </p:nvSpPr>
        <p:spPr>
          <a:xfrm>
            <a:off x="279714" y="213087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10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A0A5E81-6EBA-87D8-F90D-B573EA65B815}"/>
              </a:ext>
            </a:extLst>
          </p:cNvPr>
          <p:cNvSpPr txBox="1"/>
          <p:nvPr/>
        </p:nvSpPr>
        <p:spPr>
          <a:xfrm>
            <a:off x="3743325" y="215265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292011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05867B-03B2-01B6-F961-41CD1FB1A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66" y="0"/>
            <a:ext cx="41162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7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13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3152"/>
          </a:xfrm>
          <a:prstGeom prst="rect">
            <a:avLst/>
          </a:prstGeom>
          <a:solidFill>
            <a:srgbClr val="F4A01C"/>
          </a:solidFill>
          <a:ln w="12700">
            <a:solidFill>
              <a:srgbClr val="F4A01C"/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28600"/>
            <a:ext cx="685800" cy="685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43000" y="182880"/>
            <a:ext cx="76809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Zaključek — Kaj smo se naučili?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274320" y="1005840"/>
            <a:ext cx="4023360" cy="3794760"/>
          </a:xfrm>
          <a:prstGeom prst="rect">
            <a:avLst/>
          </a:prstGeom>
          <a:solidFill>
            <a:srgbClr val="028090">
              <a:alpha val="20000"/>
            </a:srgbClr>
          </a:solidFill>
          <a:ln w="12700">
            <a:solidFill>
              <a:srgbClr val="00B4C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65760" y="1051560"/>
            <a:ext cx="3840480" cy="4114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C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ChatGPT vam pomaga pri: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365760" y="1508760"/>
            <a:ext cx="3840480" cy="315468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Razlagi zdravstvenih pojmov</a:t>
            </a:r>
            <a:endParaRPr lang="en-US" sz="12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Pisanju besedil in objav</a:t>
            </a:r>
            <a:endParaRPr lang="en-US" sz="12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Predlogih za prehrano</a:t>
            </a:r>
            <a:endParaRPr lang="en-US" sz="12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Načrtovanju gibanja</a:t>
            </a:r>
            <a:endParaRPr lang="en-US" sz="12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Organizaciji društva</a:t>
            </a:r>
            <a:endParaRPr lang="en-US" sz="125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2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✅  Prevajanju in učenju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4846320" y="1005840"/>
            <a:ext cx="4023360" cy="3794760"/>
          </a:xfrm>
          <a:prstGeom prst="rect">
            <a:avLst/>
          </a:prstGeom>
          <a:solidFill>
            <a:srgbClr val="8B0000">
              <a:alpha val="20000"/>
            </a:srgbClr>
          </a:solidFill>
          <a:ln w="12700">
            <a:solidFill>
              <a:srgbClr val="E5737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37760" y="1051560"/>
            <a:ext cx="3840480" cy="41148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99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 Vedno preverimo pri: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4937760" y="1508760"/>
            <a:ext cx="3840480" cy="137160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 marL="0" indent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🩺  Zdravniku</a:t>
            </a:r>
            <a:endParaRPr lang="en-US" sz="13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💊  Diabetologu</a:t>
            </a:r>
            <a:endParaRPr lang="en-US" sz="13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💉  Farmacevtu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4937760" y="2926080"/>
            <a:ext cx="3840480" cy="1645920"/>
          </a:xfrm>
          <a:prstGeom prst="rect">
            <a:avLst/>
          </a:prstGeom>
          <a:noFill/>
          <a:ln/>
        </p:spPr>
        <p:txBody>
          <a:bodyPr wrap="square" lIns="76200" tIns="76200" rIns="76200" bIns="7620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F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Zdravila, diagnoze, odmerke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FF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vse zdravstvene odločitve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FFCC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vedno uskladite s strokovnjakom!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274320" y="4846320"/>
            <a:ext cx="8595360" cy="256032"/>
          </a:xfrm>
          <a:prstGeom prst="rect">
            <a:avLst/>
          </a:prstGeom>
          <a:solidFill>
            <a:srgbClr val="F4A01C"/>
          </a:solidFill>
          <a:ln w="12700">
            <a:solidFill>
              <a:srgbClr val="F4A01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74320" y="4846320"/>
            <a:ext cx="85953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1363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Hvala za udeležbo! 🙏  Vprašanja so dobrodošla.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C76781-6CB0-6755-A5D6-BFC5FE11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4FDA947-31C1-6B7A-4157-9D5FB772590D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0AE2B43B-CA93-C976-4300-677583BC8367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endParaRPr lang="en-US" sz="2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F7481FB1-2236-B8CE-4F2D-03B7006B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188720"/>
            <a:ext cx="1463040" cy="146304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64BCEAD7-8777-E049-023B-9D619FCC11A9}"/>
              </a:ext>
            </a:extLst>
          </p:cNvPr>
          <p:cNvSpPr/>
          <p:nvPr/>
        </p:nvSpPr>
        <p:spPr>
          <a:xfrm>
            <a:off x="27432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E88502D6-D7A4-9D0F-5A79-C1269A809795}"/>
              </a:ext>
            </a:extLst>
          </p:cNvPr>
          <p:cNvGrpSpPr/>
          <p:nvPr/>
        </p:nvGrpSpPr>
        <p:grpSpPr>
          <a:xfrm>
            <a:off x="274320" y="1234440"/>
            <a:ext cx="2651760" cy="320040"/>
            <a:chOff x="274320" y="1234440"/>
            <a:chExt cx="2651760" cy="320040"/>
          </a:xfrm>
        </p:grpSpPr>
        <p:sp>
          <p:nvSpPr>
            <p:cNvPr id="6" name="Shape 3">
              <a:extLst>
                <a:ext uri="{FF2B5EF4-FFF2-40B4-BE49-F238E27FC236}">
                  <a16:creationId xmlns:a16="http://schemas.microsoft.com/office/drawing/2014/main" id="{CD2EC028-7E33-A9AC-BC5F-CE1E4FEB2AED}"/>
                </a:ext>
              </a:extLst>
            </p:cNvPr>
            <p:cNvSpPr/>
            <p:nvPr/>
          </p:nvSpPr>
          <p:spPr>
            <a:xfrm>
              <a:off x="274320" y="1234440"/>
              <a:ext cx="2651760" cy="320040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id="{DAAEDC22-BD79-A8B9-5F9F-FF33CC3E6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048" y="1271016"/>
              <a:ext cx="256032" cy="256032"/>
            </a:xfrm>
            <a:prstGeom prst="rect">
              <a:avLst/>
            </a:prstGeom>
          </p:spPr>
        </p:pic>
        <p:sp>
          <p:nvSpPr>
            <p:cNvPr id="8" name="Text 4">
              <a:extLst>
                <a:ext uri="{FF2B5EF4-FFF2-40B4-BE49-F238E27FC236}">
                  <a16:creationId xmlns:a16="http://schemas.microsoft.com/office/drawing/2014/main" id="{508BBD69-43A9-4C92-FA6F-A7FAA58CADB7}"/>
                </a:ext>
              </a:extLst>
            </p:cNvPr>
            <p:cNvSpPr/>
            <p:nvPr/>
          </p:nvSpPr>
          <p:spPr>
            <a:xfrm>
              <a:off x="685800" y="125272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Razloži</a:t>
              </a:r>
              <a:endParaRPr lang="en-US" sz="1300" dirty="0"/>
            </a:p>
          </p:txBody>
        </p:sp>
      </p:grpSp>
      <p:sp>
        <p:nvSpPr>
          <p:cNvPr id="9" name="Text 5">
            <a:extLst>
              <a:ext uri="{FF2B5EF4-FFF2-40B4-BE49-F238E27FC236}">
                <a16:creationId xmlns:a16="http://schemas.microsoft.com/office/drawing/2014/main" id="{5DC2B0DA-CD8D-D0FF-260D-C87554AACD73}"/>
              </a:ext>
            </a:extLst>
          </p:cNvPr>
          <p:cNvSpPr/>
          <p:nvPr/>
        </p:nvSpPr>
        <p:spPr>
          <a:xfrm>
            <a:off x="36576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Zapletene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</a:t>
            </a: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preprosto</a:t>
            </a:r>
            <a:endParaRPr lang="sl-SI" sz="13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3116A003-96B7-6F4B-8325-7CC0856EADCB}"/>
              </a:ext>
            </a:extLst>
          </p:cNvPr>
          <p:cNvSpPr/>
          <p:nvPr/>
        </p:nvSpPr>
        <p:spPr>
          <a:xfrm>
            <a:off x="315468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2C25D10F-998F-24D9-1162-3E2DB5B4D385}"/>
              </a:ext>
            </a:extLst>
          </p:cNvPr>
          <p:cNvSpPr/>
          <p:nvPr/>
        </p:nvSpPr>
        <p:spPr>
          <a:xfrm>
            <a:off x="315468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164D48F-4D8E-71E7-D536-0D73CCE2B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408" y="1271016"/>
            <a:ext cx="256032" cy="256032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106038FF-DD21-83F0-0E24-38C2E0EBAD3D}"/>
              </a:ext>
            </a:extLst>
          </p:cNvPr>
          <p:cNvSpPr/>
          <p:nvPr/>
        </p:nvSpPr>
        <p:spPr>
          <a:xfrm>
            <a:off x="356616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Piše</a:t>
            </a:r>
            <a:endParaRPr lang="en-US" sz="13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FDCAC259-4191-A9BC-CBF1-B07F7091936B}"/>
              </a:ext>
            </a:extLst>
          </p:cNvPr>
          <p:cNvSpPr/>
          <p:nvPr/>
        </p:nvSpPr>
        <p:spPr>
          <a:xfrm>
            <a:off x="324612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Besedila, vabila, zahvale</a:t>
            </a:r>
            <a:endParaRPr lang="en-US" sz="13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C99B198B-6391-DCC5-2E9D-51F054546458}"/>
              </a:ext>
            </a:extLst>
          </p:cNvPr>
          <p:cNvSpPr/>
          <p:nvPr/>
        </p:nvSpPr>
        <p:spPr>
          <a:xfrm>
            <a:off x="603504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670FAB8B-5A52-5DF1-DBF6-96760338BD0B}"/>
              </a:ext>
            </a:extLst>
          </p:cNvPr>
          <p:cNvSpPr/>
          <p:nvPr/>
        </p:nvSpPr>
        <p:spPr>
          <a:xfrm>
            <a:off x="603504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00A114D3-A028-04E3-0F15-5FD43A298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D66E0CFD-AEB3-1234-9073-CA0B6A5C30BC}"/>
              </a:ext>
            </a:extLst>
          </p:cNvPr>
          <p:cNvSpPr/>
          <p:nvPr/>
        </p:nvSpPr>
        <p:spPr>
          <a:xfrm>
            <a:off x="644652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7040E766-A3EA-8EB8-94BA-332DDD9E4287}"/>
              </a:ext>
            </a:extLst>
          </p:cNvPr>
          <p:cNvSpPr/>
          <p:nvPr/>
        </p:nvSpPr>
        <p:spPr>
          <a:xfrm>
            <a:off x="612648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jeziki</a:t>
            </a:r>
            <a:endParaRPr lang="en-US" sz="130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4338471F-A7DA-12A8-83BE-41CE486B2887}"/>
              </a:ext>
            </a:extLst>
          </p:cNvPr>
          <p:cNvSpPr/>
          <p:nvPr/>
        </p:nvSpPr>
        <p:spPr>
          <a:xfrm>
            <a:off x="27432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EE68E749-9BC7-0924-D8BF-38378427FA6B}"/>
              </a:ext>
            </a:extLst>
          </p:cNvPr>
          <p:cNvSpPr/>
          <p:nvPr/>
        </p:nvSpPr>
        <p:spPr>
          <a:xfrm>
            <a:off x="27432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3278F659-EC92-5307-7B3E-30ABB47DA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2962656"/>
            <a:ext cx="256032" cy="256032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06B5EBF9-B01F-34DF-C779-8BC8589BD699}"/>
              </a:ext>
            </a:extLst>
          </p:cNvPr>
          <p:cNvSpPr/>
          <p:nvPr/>
        </p:nvSpPr>
        <p:spPr>
          <a:xfrm>
            <a:off x="68580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535F852F-817D-6225-2894-BA637CC9E4A8}"/>
              </a:ext>
            </a:extLst>
          </p:cNvPr>
          <p:cNvSpPr/>
          <p:nvPr/>
        </p:nvSpPr>
        <p:spPr>
          <a:xfrm>
            <a:off x="36576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Predlogi in nasveti</a:t>
            </a:r>
            <a:endParaRPr lang="en-US" sz="130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BC98CAA2-1B7B-F8AC-9543-AA6C7DA3CDA8}"/>
              </a:ext>
            </a:extLst>
          </p:cNvPr>
          <p:cNvSpPr/>
          <p:nvPr/>
        </p:nvSpPr>
        <p:spPr>
          <a:xfrm>
            <a:off x="315468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DD9FAD21-BAFF-E8C1-40DF-0E157C198FC1}"/>
              </a:ext>
            </a:extLst>
          </p:cNvPr>
          <p:cNvSpPr/>
          <p:nvPr/>
        </p:nvSpPr>
        <p:spPr>
          <a:xfrm>
            <a:off x="315468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B663808B-073C-4DCE-43E0-06C5DE6F3C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408" y="2962656"/>
            <a:ext cx="256032" cy="256032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40E91B5E-BEB4-DA32-5D82-81760C88238D}"/>
              </a:ext>
            </a:extLst>
          </p:cNvPr>
          <p:cNvSpPr/>
          <p:nvPr/>
        </p:nvSpPr>
        <p:spPr>
          <a:xfrm>
            <a:off x="356616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3204F7E1-55A6-83D1-CF44-7A852CE5F8B5}"/>
              </a:ext>
            </a:extLst>
          </p:cNvPr>
          <p:cNvSpPr/>
          <p:nvPr/>
        </p:nvSpPr>
        <p:spPr>
          <a:xfrm>
            <a:off x="324612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Dnevni redi, seznami</a:t>
            </a:r>
            <a:endParaRPr lang="en-US" sz="1300" dirty="0"/>
          </a:p>
        </p:txBody>
      </p:sp>
      <p:sp>
        <p:nvSpPr>
          <p:cNvPr id="30" name="Shape 22">
            <a:extLst>
              <a:ext uri="{FF2B5EF4-FFF2-40B4-BE49-F238E27FC236}">
                <a16:creationId xmlns:a16="http://schemas.microsoft.com/office/drawing/2014/main" id="{3F4F43D4-37F7-41B7-51C6-36D0A9F2CB40}"/>
              </a:ext>
            </a:extLst>
          </p:cNvPr>
          <p:cNvSpPr/>
          <p:nvPr/>
        </p:nvSpPr>
        <p:spPr>
          <a:xfrm>
            <a:off x="603504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B4EA0EA6-D12C-283E-6250-0B839B176D5A}"/>
              </a:ext>
            </a:extLst>
          </p:cNvPr>
          <p:cNvSpPr/>
          <p:nvPr/>
        </p:nvSpPr>
        <p:spPr>
          <a:xfrm>
            <a:off x="603504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00037C9A-7DBB-01B8-5B0C-DFAC9B3396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14547807-D544-D043-406A-A0C5A87A33CC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24C4FA45-A0AE-1564-938A-3463111373DC}"/>
              </a:ext>
            </a:extLst>
          </p:cNvPr>
          <p:cNvSpPr/>
          <p:nvPr/>
        </p:nvSpPr>
        <p:spPr>
          <a:xfrm>
            <a:off x="612648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vsakdanja vprašanja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6238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21569-C587-7A2D-3D74-DF166BDA5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DCBF55E3-5E63-FFD5-DFF8-843440609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09356A82-A3CE-C87A-9CE0-37FD745CF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059BB6B7-EF3F-8994-0745-58AEDACA1D6A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D03243EE-C439-AD32-5283-82BC23CD577A}"/>
              </a:ext>
            </a:extLst>
          </p:cNvPr>
          <p:cNvGrpSpPr/>
          <p:nvPr/>
        </p:nvGrpSpPr>
        <p:grpSpPr>
          <a:xfrm>
            <a:off x="384048" y="2842735"/>
            <a:ext cx="2651760" cy="320040"/>
            <a:chOff x="274320" y="1234440"/>
            <a:chExt cx="2651760" cy="320040"/>
          </a:xfrm>
        </p:grpSpPr>
        <p:sp>
          <p:nvSpPr>
            <p:cNvPr id="36" name="Shape 3">
              <a:extLst>
                <a:ext uri="{FF2B5EF4-FFF2-40B4-BE49-F238E27FC236}">
                  <a16:creationId xmlns:a16="http://schemas.microsoft.com/office/drawing/2014/main" id="{FA20A72D-C8E9-FF87-7233-7464B589A8DE}"/>
                </a:ext>
              </a:extLst>
            </p:cNvPr>
            <p:cNvSpPr/>
            <p:nvPr/>
          </p:nvSpPr>
          <p:spPr>
            <a:xfrm>
              <a:off x="274320" y="1234440"/>
              <a:ext cx="2651760" cy="320040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37" name="Image 1" descr="preencoded.png">
              <a:extLst>
                <a:ext uri="{FF2B5EF4-FFF2-40B4-BE49-F238E27FC236}">
                  <a16:creationId xmlns:a16="http://schemas.microsoft.com/office/drawing/2014/main" id="{DC88F539-3759-C82A-A9AB-6D372C79B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048" y="1271016"/>
              <a:ext cx="256032" cy="256032"/>
            </a:xfrm>
            <a:prstGeom prst="rect">
              <a:avLst/>
            </a:prstGeom>
          </p:spPr>
        </p:pic>
        <p:sp>
          <p:nvSpPr>
            <p:cNvPr id="38" name="Text 4">
              <a:extLst>
                <a:ext uri="{FF2B5EF4-FFF2-40B4-BE49-F238E27FC236}">
                  <a16:creationId xmlns:a16="http://schemas.microsoft.com/office/drawing/2014/main" id="{757BF70A-A693-CC69-B2DD-D6D79975CE42}"/>
                </a:ext>
              </a:extLst>
            </p:cNvPr>
            <p:cNvSpPr/>
            <p:nvPr/>
          </p:nvSpPr>
          <p:spPr>
            <a:xfrm>
              <a:off x="685800" y="125272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Razloži</a:t>
              </a:r>
              <a:endParaRPr lang="en-US" sz="1300" dirty="0"/>
            </a:p>
          </p:txBody>
        </p:sp>
      </p:grpSp>
      <p:pic>
        <p:nvPicPr>
          <p:cNvPr id="40" name="Slika 39">
            <a:extLst>
              <a:ext uri="{FF2B5EF4-FFF2-40B4-BE49-F238E27FC236}">
                <a16:creationId xmlns:a16="http://schemas.microsoft.com/office/drawing/2014/main" id="{0A4608B5-E634-B09D-E272-45CE71E67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025" y="0"/>
            <a:ext cx="4255518" cy="5143500"/>
          </a:xfrm>
          <a:prstGeom prst="rect">
            <a:avLst/>
          </a:prstGeom>
        </p:spPr>
      </p:pic>
      <p:cxnSp>
        <p:nvCxnSpPr>
          <p:cNvPr id="42" name="Raven puščični povezovalnik 41">
            <a:extLst>
              <a:ext uri="{FF2B5EF4-FFF2-40B4-BE49-F238E27FC236}">
                <a16:creationId xmlns:a16="http://schemas.microsoft.com/office/drawing/2014/main" id="{CCB8F775-34B5-F05F-368B-FA1252209A0D}"/>
              </a:ext>
            </a:extLst>
          </p:cNvPr>
          <p:cNvCxnSpPr/>
          <p:nvPr/>
        </p:nvCxnSpPr>
        <p:spPr>
          <a:xfrm>
            <a:off x="3462338" y="295276"/>
            <a:ext cx="1981200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Levi zaviti oklepaj 42">
            <a:extLst>
              <a:ext uri="{FF2B5EF4-FFF2-40B4-BE49-F238E27FC236}">
                <a16:creationId xmlns:a16="http://schemas.microsoft.com/office/drawing/2014/main" id="{C0A8113A-4F7A-97D1-6C34-8929ACCDFFFF}"/>
              </a:ext>
            </a:extLst>
          </p:cNvPr>
          <p:cNvSpPr/>
          <p:nvPr/>
        </p:nvSpPr>
        <p:spPr>
          <a:xfrm>
            <a:off x="3657600" y="1228725"/>
            <a:ext cx="292608" cy="3548061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4" name="Image 0" descr="preencoded.png">
            <a:extLst>
              <a:ext uri="{FF2B5EF4-FFF2-40B4-BE49-F238E27FC236}">
                <a16:creationId xmlns:a16="http://schemas.microsoft.com/office/drawing/2014/main" id="{E564CFBC-D9FA-B245-D2DA-69CA00489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40" y="159989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8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FB01F-E7F1-47DA-0EFB-66ADC7285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F4AD639-78A4-8EA3-D7F5-E36A17075FFC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2A502AA-24F3-5DE2-7AFE-29CB691A5D8E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endParaRPr lang="en-US" sz="2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AEE9B5A1-E34E-CF9D-934C-90B057A6D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188720"/>
            <a:ext cx="1463040" cy="146304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D344F8EF-8977-8A3D-2EA8-CB1CD12B6D5E}"/>
              </a:ext>
            </a:extLst>
          </p:cNvPr>
          <p:cNvSpPr/>
          <p:nvPr/>
        </p:nvSpPr>
        <p:spPr>
          <a:xfrm>
            <a:off x="27432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0CDF10A1-34E2-8B0A-FF66-5EA5531A60CA}"/>
              </a:ext>
            </a:extLst>
          </p:cNvPr>
          <p:cNvSpPr/>
          <p:nvPr/>
        </p:nvSpPr>
        <p:spPr>
          <a:xfrm>
            <a:off x="27432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F4677AEF-C9EC-9D3B-FC78-FAF901BB3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1271016"/>
            <a:ext cx="256032" cy="256032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4ECC52EF-12A5-A401-B833-C4DB0D7B6092}"/>
              </a:ext>
            </a:extLst>
          </p:cNvPr>
          <p:cNvSpPr/>
          <p:nvPr/>
        </p:nvSpPr>
        <p:spPr>
          <a:xfrm>
            <a:off x="68580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Razloži</a:t>
            </a:r>
            <a:endParaRPr lang="en-US" sz="13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60473381-F280-7A9E-F38B-12FD1E2B1FBB}"/>
              </a:ext>
            </a:extLst>
          </p:cNvPr>
          <p:cNvSpPr/>
          <p:nvPr/>
        </p:nvSpPr>
        <p:spPr>
          <a:xfrm>
            <a:off x="36576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Zapletene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</a:t>
            </a: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preprosto</a:t>
            </a:r>
            <a:endParaRPr lang="sl-SI" sz="13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1EE2D84D-B139-F38D-04AE-965B38E8DBF1}"/>
              </a:ext>
            </a:extLst>
          </p:cNvPr>
          <p:cNvSpPr/>
          <p:nvPr/>
        </p:nvSpPr>
        <p:spPr>
          <a:xfrm>
            <a:off x="315468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854E9260-CAA8-F98D-FE30-3D53EC283699}"/>
              </a:ext>
            </a:extLst>
          </p:cNvPr>
          <p:cNvGrpSpPr/>
          <p:nvPr/>
        </p:nvGrpSpPr>
        <p:grpSpPr>
          <a:xfrm>
            <a:off x="3154680" y="1234440"/>
            <a:ext cx="2651760" cy="320040"/>
            <a:chOff x="3154680" y="1234440"/>
            <a:chExt cx="2651760" cy="320040"/>
          </a:xfrm>
        </p:grpSpPr>
        <p:sp>
          <p:nvSpPr>
            <p:cNvPr id="11" name="Shape 7">
              <a:extLst>
                <a:ext uri="{FF2B5EF4-FFF2-40B4-BE49-F238E27FC236}">
                  <a16:creationId xmlns:a16="http://schemas.microsoft.com/office/drawing/2014/main" id="{C2CEC539-CA24-13B5-E204-E3BC1088E1CC}"/>
                </a:ext>
              </a:extLst>
            </p:cNvPr>
            <p:cNvSpPr/>
            <p:nvPr/>
          </p:nvSpPr>
          <p:spPr>
            <a:xfrm>
              <a:off x="3154680" y="1234440"/>
              <a:ext cx="2651760" cy="320040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12" name="Image 2" descr="preencoded.png">
              <a:extLst>
                <a:ext uri="{FF2B5EF4-FFF2-40B4-BE49-F238E27FC236}">
                  <a16:creationId xmlns:a16="http://schemas.microsoft.com/office/drawing/2014/main" id="{7B52701A-6116-894E-C6C7-575D977D3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4408" y="1271016"/>
              <a:ext cx="256032" cy="256032"/>
            </a:xfrm>
            <a:prstGeom prst="rect">
              <a:avLst/>
            </a:prstGeom>
          </p:spPr>
        </p:pic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F61ADD01-0ECF-81F9-28CE-2FC35CEBA8B6}"/>
                </a:ext>
              </a:extLst>
            </p:cNvPr>
            <p:cNvSpPr/>
            <p:nvPr/>
          </p:nvSpPr>
          <p:spPr>
            <a:xfrm>
              <a:off x="3566160" y="125272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Piše</a:t>
              </a:r>
              <a:endParaRPr lang="en-US" sz="1300" dirty="0"/>
            </a:p>
          </p:txBody>
        </p:sp>
      </p:grpSp>
      <p:sp>
        <p:nvSpPr>
          <p:cNvPr id="14" name="Text 9">
            <a:extLst>
              <a:ext uri="{FF2B5EF4-FFF2-40B4-BE49-F238E27FC236}">
                <a16:creationId xmlns:a16="http://schemas.microsoft.com/office/drawing/2014/main" id="{60FEC0ED-5949-6BD5-6E11-BD11DDA91DFC}"/>
              </a:ext>
            </a:extLst>
          </p:cNvPr>
          <p:cNvSpPr/>
          <p:nvPr/>
        </p:nvSpPr>
        <p:spPr>
          <a:xfrm>
            <a:off x="324612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Besedila, vabila, zahvale</a:t>
            </a:r>
            <a:endParaRPr lang="en-US" sz="13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8F970C33-9429-939F-68B2-F331934863C4}"/>
              </a:ext>
            </a:extLst>
          </p:cNvPr>
          <p:cNvSpPr/>
          <p:nvPr/>
        </p:nvSpPr>
        <p:spPr>
          <a:xfrm>
            <a:off x="603504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9DE59ED5-F981-5743-8238-827FF09444E9}"/>
              </a:ext>
            </a:extLst>
          </p:cNvPr>
          <p:cNvSpPr/>
          <p:nvPr/>
        </p:nvSpPr>
        <p:spPr>
          <a:xfrm>
            <a:off x="603504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70FE1CCF-C463-B758-7B05-3FA3C74F9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617AAB57-95E1-CB1C-59C6-D6DAF48127FB}"/>
              </a:ext>
            </a:extLst>
          </p:cNvPr>
          <p:cNvSpPr/>
          <p:nvPr/>
        </p:nvSpPr>
        <p:spPr>
          <a:xfrm>
            <a:off x="644652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9EF27B56-160D-5BE5-8493-90B14B064A2B}"/>
              </a:ext>
            </a:extLst>
          </p:cNvPr>
          <p:cNvSpPr/>
          <p:nvPr/>
        </p:nvSpPr>
        <p:spPr>
          <a:xfrm>
            <a:off x="612648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jeziki</a:t>
            </a:r>
            <a:endParaRPr lang="en-US" sz="130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B9FFC15C-E902-C4A8-D59C-139C143A4D87}"/>
              </a:ext>
            </a:extLst>
          </p:cNvPr>
          <p:cNvSpPr/>
          <p:nvPr/>
        </p:nvSpPr>
        <p:spPr>
          <a:xfrm>
            <a:off x="27432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A1C799EB-A261-DF5A-7505-04984CE6681C}"/>
              </a:ext>
            </a:extLst>
          </p:cNvPr>
          <p:cNvSpPr/>
          <p:nvPr/>
        </p:nvSpPr>
        <p:spPr>
          <a:xfrm>
            <a:off x="27432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D0DE916C-6983-0168-1789-DDFAD0DE63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2962656"/>
            <a:ext cx="256032" cy="256032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E22A8763-125F-0225-7D13-95E4C9F83AED}"/>
              </a:ext>
            </a:extLst>
          </p:cNvPr>
          <p:cNvSpPr/>
          <p:nvPr/>
        </p:nvSpPr>
        <p:spPr>
          <a:xfrm>
            <a:off x="68580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42815E95-7B02-BB4C-D937-21844EB9CD43}"/>
              </a:ext>
            </a:extLst>
          </p:cNvPr>
          <p:cNvSpPr/>
          <p:nvPr/>
        </p:nvSpPr>
        <p:spPr>
          <a:xfrm>
            <a:off x="36576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Predlogi in nasveti</a:t>
            </a:r>
            <a:endParaRPr lang="en-US" sz="130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2B687B91-6678-57A8-643E-2EBD1DD30FEB}"/>
              </a:ext>
            </a:extLst>
          </p:cNvPr>
          <p:cNvSpPr/>
          <p:nvPr/>
        </p:nvSpPr>
        <p:spPr>
          <a:xfrm>
            <a:off x="315468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95C5231E-6A10-A310-7054-59EBEE65DAFD}"/>
              </a:ext>
            </a:extLst>
          </p:cNvPr>
          <p:cNvSpPr/>
          <p:nvPr/>
        </p:nvSpPr>
        <p:spPr>
          <a:xfrm>
            <a:off x="315468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FE3D21A3-B8D8-07F0-713E-E4F5F366A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408" y="2962656"/>
            <a:ext cx="256032" cy="256032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7821B3BA-D460-920B-F460-ED1491F25181}"/>
              </a:ext>
            </a:extLst>
          </p:cNvPr>
          <p:cNvSpPr/>
          <p:nvPr/>
        </p:nvSpPr>
        <p:spPr>
          <a:xfrm>
            <a:off x="356616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7B1C6D02-D838-D762-892B-3291ED031F2F}"/>
              </a:ext>
            </a:extLst>
          </p:cNvPr>
          <p:cNvSpPr/>
          <p:nvPr/>
        </p:nvSpPr>
        <p:spPr>
          <a:xfrm>
            <a:off x="324612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Dnevni redi, seznami</a:t>
            </a:r>
            <a:endParaRPr lang="en-US" sz="1300" dirty="0"/>
          </a:p>
        </p:txBody>
      </p:sp>
      <p:sp>
        <p:nvSpPr>
          <p:cNvPr id="30" name="Shape 22">
            <a:extLst>
              <a:ext uri="{FF2B5EF4-FFF2-40B4-BE49-F238E27FC236}">
                <a16:creationId xmlns:a16="http://schemas.microsoft.com/office/drawing/2014/main" id="{65917680-3B98-C46C-3697-617F840B5CDC}"/>
              </a:ext>
            </a:extLst>
          </p:cNvPr>
          <p:cNvSpPr/>
          <p:nvPr/>
        </p:nvSpPr>
        <p:spPr>
          <a:xfrm>
            <a:off x="603504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4E10A819-AE5B-1D69-BE71-8E6F439C1F32}"/>
              </a:ext>
            </a:extLst>
          </p:cNvPr>
          <p:cNvSpPr/>
          <p:nvPr/>
        </p:nvSpPr>
        <p:spPr>
          <a:xfrm>
            <a:off x="603504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C6DBB9D1-F6E3-F074-31AF-D57DE4FC52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1CA38AA1-E737-86C6-39EF-9D8AFF4D556C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623717DF-B328-4FED-5E65-9DBD6EC16EA8}"/>
              </a:ext>
            </a:extLst>
          </p:cNvPr>
          <p:cNvSpPr/>
          <p:nvPr/>
        </p:nvSpPr>
        <p:spPr>
          <a:xfrm>
            <a:off x="612648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vsakdanja vprašanja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2105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3031C-6D54-953D-7359-2B1D84EF8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872A714D-7273-BDE4-8D98-16D1DF79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4EAFBE1A-DA95-0E25-2C15-F3F1352B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0E2AFDE9-65F1-7E07-55B6-3570F068ACFB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A291096-06A1-95B2-E5FD-338A691D2A17}"/>
              </a:ext>
            </a:extLst>
          </p:cNvPr>
          <p:cNvGrpSpPr/>
          <p:nvPr/>
        </p:nvGrpSpPr>
        <p:grpSpPr>
          <a:xfrm>
            <a:off x="243313" y="2756916"/>
            <a:ext cx="2651760" cy="320040"/>
            <a:chOff x="3154680" y="1234440"/>
            <a:chExt cx="2651760" cy="320040"/>
          </a:xfrm>
        </p:grpSpPr>
        <p:sp>
          <p:nvSpPr>
            <p:cNvPr id="3" name="Shape 7">
              <a:extLst>
                <a:ext uri="{FF2B5EF4-FFF2-40B4-BE49-F238E27FC236}">
                  <a16:creationId xmlns:a16="http://schemas.microsoft.com/office/drawing/2014/main" id="{1E297BFF-4181-0138-EF8A-A0D021B8DC86}"/>
                </a:ext>
              </a:extLst>
            </p:cNvPr>
            <p:cNvSpPr/>
            <p:nvPr/>
          </p:nvSpPr>
          <p:spPr>
            <a:xfrm>
              <a:off x="3154680" y="1234440"/>
              <a:ext cx="2651760" cy="320040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rgbClr val="028090"/>
              </a:solidFill>
              <a:prstDash val="solid"/>
            </a:ln>
          </p:spPr>
        </p:sp>
        <p:pic>
          <p:nvPicPr>
            <p:cNvPr id="4" name="Image 2" descr="preencoded.png">
              <a:extLst>
                <a:ext uri="{FF2B5EF4-FFF2-40B4-BE49-F238E27FC236}">
                  <a16:creationId xmlns:a16="http://schemas.microsoft.com/office/drawing/2014/main" id="{EE6FF323-A32A-E4CF-8B8F-2E7A744E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4408" y="1271016"/>
              <a:ext cx="256032" cy="256032"/>
            </a:xfrm>
            <a:prstGeom prst="rect">
              <a:avLst/>
            </a:prstGeom>
          </p:spPr>
        </p:pic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8BBE3BF9-4BD5-37DD-E75C-0C97467A0A21}"/>
                </a:ext>
              </a:extLst>
            </p:cNvPr>
            <p:cNvSpPr/>
            <p:nvPr/>
          </p:nvSpPr>
          <p:spPr>
            <a:xfrm>
              <a:off x="3566160" y="1252728"/>
              <a:ext cx="214884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Piše</a:t>
              </a:r>
              <a:endParaRPr lang="en-US" sz="1300" dirty="0"/>
            </a:p>
          </p:txBody>
        </p:sp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6D8B93E0-25AD-D432-4BC4-348C7AC46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7137" y="935197"/>
            <a:ext cx="6759526" cy="3635055"/>
          </a:xfrm>
          <a:prstGeom prst="rect">
            <a:avLst/>
          </a:prstGeom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15B9CFFF-6DFC-6005-B6F2-F2B0BBB4ECCB}"/>
              </a:ext>
            </a:extLst>
          </p:cNvPr>
          <p:cNvCxnSpPr>
            <a:cxnSpLocks/>
          </p:cNvCxnSpPr>
          <p:nvPr/>
        </p:nvCxnSpPr>
        <p:spPr>
          <a:xfrm>
            <a:off x="2543175" y="1271016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vi zaviti oklepaj 10">
            <a:extLst>
              <a:ext uri="{FF2B5EF4-FFF2-40B4-BE49-F238E27FC236}">
                <a16:creationId xmlns:a16="http://schemas.microsoft.com/office/drawing/2014/main" id="{BFA00410-583E-FD27-119A-BBFEED5505E6}"/>
              </a:ext>
            </a:extLst>
          </p:cNvPr>
          <p:cNvSpPr/>
          <p:nvPr/>
        </p:nvSpPr>
        <p:spPr>
          <a:xfrm>
            <a:off x="2444306" y="1738313"/>
            <a:ext cx="256032" cy="23907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56C10AFC-7A4C-B983-F359-BF369D4D0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628" y="156894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5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07838-35DD-A7D6-B06C-722AFE776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77A7511-9C39-C75E-B21E-8741B4D30CD0}"/>
              </a:ext>
            </a:extLst>
          </p:cNvPr>
          <p:cNvSpPr/>
          <p:nvPr/>
        </p:nvSpPr>
        <p:spPr>
          <a:xfrm>
            <a:off x="0" y="0"/>
            <a:ext cx="9144000" cy="1051560"/>
          </a:xfrm>
          <a:prstGeom prst="rect">
            <a:avLst/>
          </a:prstGeom>
          <a:solidFill>
            <a:srgbClr val="01636F"/>
          </a:solidFill>
          <a:ln w="12700">
            <a:solidFill>
              <a:srgbClr val="01636F"/>
            </a:solidFill>
            <a:prstDash val="solid"/>
          </a:ln>
        </p:spPr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C0D63A4-44BD-37F7-7598-2262F278B534}"/>
              </a:ext>
            </a:extLst>
          </p:cNvPr>
          <p:cNvSpPr/>
          <p:nvPr/>
        </p:nvSpPr>
        <p:spPr>
          <a:xfrm>
            <a:off x="365760" y="182880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UVOD — Kaj zmore ChatGPT?</a:t>
            </a:r>
            <a:endParaRPr lang="en-US" sz="2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F85B14B-CC4F-9D8D-455E-DF27222B0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188720"/>
            <a:ext cx="1463040" cy="1463040"/>
          </a:xfrm>
          <a:prstGeom prst="rect">
            <a:avLst/>
          </a:prstGeom>
        </p:spPr>
      </p:pic>
      <p:sp>
        <p:nvSpPr>
          <p:cNvPr id="5" name="Shape 2">
            <a:extLst>
              <a:ext uri="{FF2B5EF4-FFF2-40B4-BE49-F238E27FC236}">
                <a16:creationId xmlns:a16="http://schemas.microsoft.com/office/drawing/2014/main" id="{E00D5FF3-0311-B5CC-1125-4653FA96F834}"/>
              </a:ext>
            </a:extLst>
          </p:cNvPr>
          <p:cNvSpPr/>
          <p:nvPr/>
        </p:nvSpPr>
        <p:spPr>
          <a:xfrm>
            <a:off x="27432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B676967F-1ADA-A515-901E-CFEE758A8194}"/>
              </a:ext>
            </a:extLst>
          </p:cNvPr>
          <p:cNvSpPr/>
          <p:nvPr/>
        </p:nvSpPr>
        <p:spPr>
          <a:xfrm>
            <a:off x="27432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ABE017B1-7809-C502-AEF7-22D64C06E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1271016"/>
            <a:ext cx="256032" cy="256032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6D44A61D-4835-03C0-AB51-0AD3C458B6C7}"/>
              </a:ext>
            </a:extLst>
          </p:cNvPr>
          <p:cNvSpPr/>
          <p:nvPr/>
        </p:nvSpPr>
        <p:spPr>
          <a:xfrm>
            <a:off x="68580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Razloži</a:t>
            </a:r>
            <a:endParaRPr lang="en-US" sz="13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1B333D45-8AC9-53DF-D5FB-7D51D90F36FB}"/>
              </a:ext>
            </a:extLst>
          </p:cNvPr>
          <p:cNvSpPr/>
          <p:nvPr/>
        </p:nvSpPr>
        <p:spPr>
          <a:xfrm>
            <a:off x="36576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Zapletene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</a:t>
            </a: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preprosto</a:t>
            </a:r>
            <a:endParaRPr lang="sl-SI" sz="1300" dirty="0">
              <a:solidFill>
                <a:srgbClr val="1A2E35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2C640181-816B-4A95-1755-B0B894BE2613}"/>
              </a:ext>
            </a:extLst>
          </p:cNvPr>
          <p:cNvSpPr/>
          <p:nvPr/>
        </p:nvSpPr>
        <p:spPr>
          <a:xfrm>
            <a:off x="315468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9F50B97E-D850-8B15-C4D7-F70012E429DE}"/>
              </a:ext>
            </a:extLst>
          </p:cNvPr>
          <p:cNvSpPr/>
          <p:nvPr/>
        </p:nvSpPr>
        <p:spPr>
          <a:xfrm>
            <a:off x="3154680" y="123444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A66D4CB4-B29A-BBF8-0E75-1E640C6E9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408" y="1271016"/>
            <a:ext cx="256032" cy="256032"/>
          </a:xfrm>
          <a:prstGeom prst="rect">
            <a:avLst/>
          </a:prstGeom>
        </p:spPr>
      </p:pic>
      <p:sp>
        <p:nvSpPr>
          <p:cNvPr id="13" name="Text 8">
            <a:extLst>
              <a:ext uri="{FF2B5EF4-FFF2-40B4-BE49-F238E27FC236}">
                <a16:creationId xmlns:a16="http://schemas.microsoft.com/office/drawing/2014/main" id="{8167A056-26CD-156B-DFB4-48E53FEEE8F4}"/>
              </a:ext>
            </a:extLst>
          </p:cNvPr>
          <p:cNvSpPr/>
          <p:nvPr/>
        </p:nvSpPr>
        <p:spPr>
          <a:xfrm>
            <a:off x="356616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Piše</a:t>
            </a:r>
            <a:endParaRPr lang="en-US" sz="1300" dirty="0"/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A9AC1500-F276-650A-9F2F-E7F399811AED}"/>
              </a:ext>
            </a:extLst>
          </p:cNvPr>
          <p:cNvSpPr/>
          <p:nvPr/>
        </p:nvSpPr>
        <p:spPr>
          <a:xfrm>
            <a:off x="324612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Besedila, vabila, zahvale</a:t>
            </a:r>
            <a:endParaRPr lang="en-US" sz="13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9C68AD1B-31D0-DAC9-351C-B146EB17E75E}"/>
              </a:ext>
            </a:extLst>
          </p:cNvPr>
          <p:cNvSpPr/>
          <p:nvPr/>
        </p:nvSpPr>
        <p:spPr>
          <a:xfrm>
            <a:off x="6035040" y="12344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Shape 11">
            <a:extLst>
              <a:ext uri="{FF2B5EF4-FFF2-40B4-BE49-F238E27FC236}">
                <a16:creationId xmlns:a16="http://schemas.microsoft.com/office/drawing/2014/main" id="{0FA4FE80-4767-F501-AE31-0F0268B3A220}"/>
              </a:ext>
            </a:extLst>
          </p:cNvPr>
          <p:cNvSpPr/>
          <p:nvPr/>
        </p:nvSpPr>
        <p:spPr>
          <a:xfrm>
            <a:off x="6035040" y="1234440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51C74358-4911-843E-1D66-92D2C7FB7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sp>
        <p:nvSpPr>
          <p:cNvPr id="18" name="Text 12">
            <a:extLst>
              <a:ext uri="{FF2B5EF4-FFF2-40B4-BE49-F238E27FC236}">
                <a16:creationId xmlns:a16="http://schemas.microsoft.com/office/drawing/2014/main" id="{76BC4620-FF21-9AA9-62AF-FD738345C641}"/>
              </a:ext>
            </a:extLst>
          </p:cNvPr>
          <p:cNvSpPr/>
          <p:nvPr/>
        </p:nvSpPr>
        <p:spPr>
          <a:xfrm>
            <a:off x="6446520" y="125272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sp>
        <p:nvSpPr>
          <p:cNvPr id="19" name="Text 13">
            <a:extLst>
              <a:ext uri="{FF2B5EF4-FFF2-40B4-BE49-F238E27FC236}">
                <a16:creationId xmlns:a16="http://schemas.microsoft.com/office/drawing/2014/main" id="{EEE79862-B0B7-9768-A532-DBB36DA391F5}"/>
              </a:ext>
            </a:extLst>
          </p:cNvPr>
          <p:cNvSpPr/>
          <p:nvPr/>
        </p:nvSpPr>
        <p:spPr>
          <a:xfrm>
            <a:off x="6126480" y="161848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 jeziki</a:t>
            </a:r>
            <a:endParaRPr lang="en-US" sz="1300" dirty="0"/>
          </a:p>
        </p:txBody>
      </p:sp>
      <p:sp>
        <p:nvSpPr>
          <p:cNvPr id="20" name="Shape 14">
            <a:extLst>
              <a:ext uri="{FF2B5EF4-FFF2-40B4-BE49-F238E27FC236}">
                <a16:creationId xmlns:a16="http://schemas.microsoft.com/office/drawing/2014/main" id="{2283A219-3A4F-E9C4-EE8E-1E055CB647E1}"/>
              </a:ext>
            </a:extLst>
          </p:cNvPr>
          <p:cNvSpPr/>
          <p:nvPr/>
        </p:nvSpPr>
        <p:spPr>
          <a:xfrm>
            <a:off x="27432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1" name="Shape 15">
            <a:extLst>
              <a:ext uri="{FF2B5EF4-FFF2-40B4-BE49-F238E27FC236}">
                <a16:creationId xmlns:a16="http://schemas.microsoft.com/office/drawing/2014/main" id="{07EFC9F9-A000-C922-BF45-99906A3575F7}"/>
              </a:ext>
            </a:extLst>
          </p:cNvPr>
          <p:cNvSpPr/>
          <p:nvPr/>
        </p:nvSpPr>
        <p:spPr>
          <a:xfrm>
            <a:off x="27432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EED471D2-3EE2-9A4E-25D5-04E21AC84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048" y="2962656"/>
            <a:ext cx="256032" cy="256032"/>
          </a:xfrm>
          <a:prstGeom prst="rect">
            <a:avLst/>
          </a:prstGeom>
        </p:spPr>
      </p:pic>
      <p:sp>
        <p:nvSpPr>
          <p:cNvPr id="23" name="Text 16">
            <a:extLst>
              <a:ext uri="{FF2B5EF4-FFF2-40B4-BE49-F238E27FC236}">
                <a16:creationId xmlns:a16="http://schemas.microsoft.com/office/drawing/2014/main" id="{2590D697-B23C-B075-1A26-4D3164A1E1FC}"/>
              </a:ext>
            </a:extLst>
          </p:cNvPr>
          <p:cNvSpPr/>
          <p:nvPr/>
        </p:nvSpPr>
        <p:spPr>
          <a:xfrm>
            <a:off x="68580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Ideje</a:t>
            </a:r>
            <a:endParaRPr lang="en-US" sz="1300" dirty="0"/>
          </a:p>
        </p:txBody>
      </p:sp>
      <p:sp>
        <p:nvSpPr>
          <p:cNvPr id="24" name="Text 17">
            <a:extLst>
              <a:ext uri="{FF2B5EF4-FFF2-40B4-BE49-F238E27FC236}">
                <a16:creationId xmlns:a16="http://schemas.microsoft.com/office/drawing/2014/main" id="{0717A361-4BA2-B7D0-4A31-0ECA2F287B4E}"/>
              </a:ext>
            </a:extLst>
          </p:cNvPr>
          <p:cNvSpPr/>
          <p:nvPr/>
        </p:nvSpPr>
        <p:spPr>
          <a:xfrm>
            <a:off x="36576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Predlogi in nasveti</a:t>
            </a:r>
            <a:endParaRPr lang="en-US" sz="1300" dirty="0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222FF8F9-E964-B9F0-97CF-1298001C1C8B}"/>
              </a:ext>
            </a:extLst>
          </p:cNvPr>
          <p:cNvSpPr/>
          <p:nvPr/>
        </p:nvSpPr>
        <p:spPr>
          <a:xfrm>
            <a:off x="315468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26" name="Shape 19">
            <a:extLst>
              <a:ext uri="{FF2B5EF4-FFF2-40B4-BE49-F238E27FC236}">
                <a16:creationId xmlns:a16="http://schemas.microsoft.com/office/drawing/2014/main" id="{80A9360C-1AA0-3B29-C1FC-4927E1785CAE}"/>
              </a:ext>
            </a:extLst>
          </p:cNvPr>
          <p:cNvSpPr/>
          <p:nvPr/>
        </p:nvSpPr>
        <p:spPr>
          <a:xfrm>
            <a:off x="315468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3FE00DBC-1BF6-FAB6-F61B-82D6D0ADF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408" y="2962656"/>
            <a:ext cx="256032" cy="256032"/>
          </a:xfrm>
          <a:prstGeom prst="rect">
            <a:avLst/>
          </a:prstGeom>
        </p:spPr>
      </p:pic>
      <p:sp>
        <p:nvSpPr>
          <p:cNvPr id="28" name="Text 20">
            <a:extLst>
              <a:ext uri="{FF2B5EF4-FFF2-40B4-BE49-F238E27FC236}">
                <a16:creationId xmlns:a16="http://schemas.microsoft.com/office/drawing/2014/main" id="{786D91FD-83FE-2065-DB32-07F93EA6B5A8}"/>
              </a:ext>
            </a:extLst>
          </p:cNvPr>
          <p:cNvSpPr/>
          <p:nvPr/>
        </p:nvSpPr>
        <p:spPr>
          <a:xfrm>
            <a:off x="356616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Organizira</a:t>
            </a:r>
            <a:endParaRPr lang="en-US" sz="1300" dirty="0"/>
          </a:p>
        </p:txBody>
      </p:sp>
      <p:sp>
        <p:nvSpPr>
          <p:cNvPr id="29" name="Text 21">
            <a:extLst>
              <a:ext uri="{FF2B5EF4-FFF2-40B4-BE49-F238E27FC236}">
                <a16:creationId xmlns:a16="http://schemas.microsoft.com/office/drawing/2014/main" id="{237CBE40-24A3-B210-115A-DDA908857832}"/>
              </a:ext>
            </a:extLst>
          </p:cNvPr>
          <p:cNvSpPr/>
          <p:nvPr/>
        </p:nvSpPr>
        <p:spPr>
          <a:xfrm>
            <a:off x="324612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Dnevni redi, seznami</a:t>
            </a:r>
            <a:endParaRPr lang="en-US" sz="1300" dirty="0"/>
          </a:p>
        </p:txBody>
      </p:sp>
      <p:sp>
        <p:nvSpPr>
          <p:cNvPr id="30" name="Shape 22">
            <a:extLst>
              <a:ext uri="{FF2B5EF4-FFF2-40B4-BE49-F238E27FC236}">
                <a16:creationId xmlns:a16="http://schemas.microsoft.com/office/drawing/2014/main" id="{F0D9BE86-E142-8660-8D26-35306B7E9A78}"/>
              </a:ext>
            </a:extLst>
          </p:cNvPr>
          <p:cNvSpPr/>
          <p:nvPr/>
        </p:nvSpPr>
        <p:spPr>
          <a:xfrm>
            <a:off x="6035040" y="29260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E8EC"/>
            </a:solidFill>
            <a:prstDash val="solid"/>
          </a:ln>
          <a:effectLst>
            <a:outerShdw blurRad="101600" dist="381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17C5999F-0EF8-83B2-7D32-7479A2111298}"/>
              </a:ext>
            </a:extLst>
          </p:cNvPr>
          <p:cNvSpPr/>
          <p:nvPr/>
        </p:nvSpPr>
        <p:spPr>
          <a:xfrm>
            <a:off x="6035040" y="2926080"/>
            <a:ext cx="2651760" cy="320040"/>
          </a:xfrm>
          <a:prstGeom prst="rect">
            <a:avLst/>
          </a:prstGeom>
          <a:solidFill>
            <a:srgbClr val="02809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3CA4EE80-CCCA-4C89-334D-E7903F8D46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9AEB7436-D2F5-ED63-10CC-36419763D64D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sp>
        <p:nvSpPr>
          <p:cNvPr id="34" name="Text 25">
            <a:extLst>
              <a:ext uri="{FF2B5EF4-FFF2-40B4-BE49-F238E27FC236}">
                <a16:creationId xmlns:a16="http://schemas.microsoft.com/office/drawing/2014/main" id="{E1374A7B-6B78-4877-A406-6A460BFE41A4}"/>
              </a:ext>
            </a:extLst>
          </p:cNvPr>
          <p:cNvSpPr/>
          <p:nvPr/>
        </p:nvSpPr>
        <p:spPr>
          <a:xfrm>
            <a:off x="6126480" y="3310128"/>
            <a:ext cx="2468880" cy="1005840"/>
          </a:xfrm>
          <a:prstGeom prst="rect">
            <a:avLst/>
          </a:prstGeom>
          <a:noFill/>
          <a:ln/>
        </p:spPr>
        <p:txBody>
          <a:bodyPr wrap="square" lIns="50800" tIns="50800" rIns="50800" bIns="5080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2E3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vsakdanja vprašanja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008755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CF53BB-E958-C14A-63E5-440A4B7B2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3" descr="preencoded.png">
            <a:extLst>
              <a:ext uri="{FF2B5EF4-FFF2-40B4-BE49-F238E27FC236}">
                <a16:creationId xmlns:a16="http://schemas.microsoft.com/office/drawing/2014/main" id="{D4ECE45B-18EC-AF86-5275-87ECAD739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68" y="1271016"/>
            <a:ext cx="256032" cy="256032"/>
          </a:xfrm>
          <a:prstGeom prst="rect">
            <a:avLst/>
          </a:prstGeom>
        </p:spPr>
      </p:pic>
      <p:pic>
        <p:nvPicPr>
          <p:cNvPr id="32" name="Image 6" descr="preencoded.png">
            <a:extLst>
              <a:ext uri="{FF2B5EF4-FFF2-40B4-BE49-F238E27FC236}">
                <a16:creationId xmlns:a16="http://schemas.microsoft.com/office/drawing/2014/main" id="{3105ED04-EB17-D254-0C5F-AC1B2B67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768" y="2962656"/>
            <a:ext cx="256032" cy="256032"/>
          </a:xfrm>
          <a:prstGeom prst="rect">
            <a:avLst/>
          </a:prstGeom>
        </p:spPr>
      </p:pic>
      <p:sp>
        <p:nvSpPr>
          <p:cNvPr id="33" name="Text 24">
            <a:extLst>
              <a:ext uri="{FF2B5EF4-FFF2-40B4-BE49-F238E27FC236}">
                <a16:creationId xmlns:a16="http://schemas.microsoft.com/office/drawing/2014/main" id="{AC2F7D8C-29E5-117A-2CD4-289FCA03E1D5}"/>
              </a:ext>
            </a:extLst>
          </p:cNvPr>
          <p:cNvSpPr/>
          <p:nvPr/>
        </p:nvSpPr>
        <p:spPr>
          <a:xfrm>
            <a:off x="6446520" y="2944368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Odgovarja</a:t>
            </a:r>
            <a:endParaRPr lang="en-US" sz="1300" dirty="0"/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37F014EA-4406-5330-A1CA-E033035327E4}"/>
              </a:ext>
            </a:extLst>
          </p:cNvPr>
          <p:cNvCxnSpPr>
            <a:cxnSpLocks/>
          </p:cNvCxnSpPr>
          <p:nvPr/>
        </p:nvCxnSpPr>
        <p:spPr>
          <a:xfrm>
            <a:off x="1453338" y="303453"/>
            <a:ext cx="190564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vi zaviti oklepaj 10">
            <a:extLst>
              <a:ext uri="{FF2B5EF4-FFF2-40B4-BE49-F238E27FC236}">
                <a16:creationId xmlns:a16="http://schemas.microsoft.com/office/drawing/2014/main" id="{BA0A46CA-0CC4-E269-FA69-6DFFDF2A4DF6}"/>
              </a:ext>
            </a:extLst>
          </p:cNvPr>
          <p:cNvSpPr/>
          <p:nvPr/>
        </p:nvSpPr>
        <p:spPr>
          <a:xfrm>
            <a:off x="3358980" y="677037"/>
            <a:ext cx="256032" cy="410229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01C5E0D2-D6B4-67A5-844B-A008B7D9E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38" y="0"/>
            <a:ext cx="4637269" cy="5143500"/>
          </a:xfrm>
          <a:prstGeom prst="rect">
            <a:avLst/>
          </a:prstGeom>
        </p:spPr>
      </p:pic>
      <p:sp>
        <p:nvSpPr>
          <p:cNvPr id="10" name="Shape 11">
            <a:extLst>
              <a:ext uri="{FF2B5EF4-FFF2-40B4-BE49-F238E27FC236}">
                <a16:creationId xmlns:a16="http://schemas.microsoft.com/office/drawing/2014/main" id="{BCA534D9-E3E5-29C2-C387-1679548BF432}"/>
              </a:ext>
            </a:extLst>
          </p:cNvPr>
          <p:cNvSpPr/>
          <p:nvPr/>
        </p:nvSpPr>
        <p:spPr>
          <a:xfrm>
            <a:off x="256244" y="2478449"/>
            <a:ext cx="2651760" cy="320040"/>
          </a:xfrm>
          <a:prstGeom prst="rect">
            <a:avLst/>
          </a:prstGeom>
          <a:solidFill>
            <a:srgbClr val="7030A0"/>
          </a:solidFill>
          <a:ln w="12700">
            <a:solidFill>
              <a:srgbClr val="028090"/>
            </a:solidFill>
            <a:prstDash val="solid"/>
          </a:ln>
        </p:spPr>
      </p:sp>
      <p:pic>
        <p:nvPicPr>
          <p:cNvPr id="12" name="Image 3" descr="preencoded.png">
            <a:extLst>
              <a:ext uri="{FF2B5EF4-FFF2-40B4-BE49-F238E27FC236}">
                <a16:creationId xmlns:a16="http://schemas.microsoft.com/office/drawing/2014/main" id="{6808D86B-7CC6-DA75-7D56-C0E8B4F9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72" y="2515025"/>
            <a:ext cx="256032" cy="256032"/>
          </a:xfrm>
          <a:prstGeom prst="rect">
            <a:avLst/>
          </a:prstGeom>
        </p:spPr>
      </p:pic>
      <p:sp>
        <p:nvSpPr>
          <p:cNvPr id="13" name="Text 12">
            <a:extLst>
              <a:ext uri="{FF2B5EF4-FFF2-40B4-BE49-F238E27FC236}">
                <a16:creationId xmlns:a16="http://schemas.microsoft.com/office/drawing/2014/main" id="{453FF10F-78F9-0D15-5035-2D72BBDF4F48}"/>
              </a:ext>
            </a:extLst>
          </p:cNvPr>
          <p:cNvSpPr/>
          <p:nvPr/>
        </p:nvSpPr>
        <p:spPr>
          <a:xfrm>
            <a:off x="667724" y="2496737"/>
            <a:ext cx="21488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Prevaja</a:t>
            </a:r>
            <a:endParaRPr lang="en-US" sz="1300" dirty="0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3CB457A0-9C45-97E2-1B18-F508D7F9B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15" y="303453"/>
            <a:ext cx="778303" cy="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4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1320</Words>
  <Application>Microsoft Office PowerPoint</Application>
  <PresentationFormat>Diaprojekcija na zaslonu (16:9)</PresentationFormat>
  <Paragraphs>323</Paragraphs>
  <Slides>39</Slides>
  <Notes>27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ChatGPT za diabetike – Delavnica</dc:title>
  <dc:subject>PptxGenJS Presentation</dc:subject>
  <dc:creator>PptxGenJS</dc:creator>
  <cp:lastModifiedBy>Mojca Konobelj</cp:lastModifiedBy>
  <cp:revision>2</cp:revision>
  <cp:lastPrinted>2026-05-11T09:56:29Z</cp:lastPrinted>
  <dcterms:created xsi:type="dcterms:W3CDTF">2026-05-11T06:17:49Z</dcterms:created>
  <dcterms:modified xsi:type="dcterms:W3CDTF">2026-05-11T12:46:50Z</dcterms:modified>
</cp:coreProperties>
</file>